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8229600" cx="14630400"/>
  <p:notesSz cx="8229600" cy="14630400"/>
  <p:embeddedFontLst>
    <p:embeddedFont>
      <p:font typeface="Play"/>
      <p:regular r:id="rId23"/>
      <p:bold r:id="rId24"/>
    </p:embeddedFont>
    <p:embeddedFont>
      <p:font typeface="Poppins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Inter"/>
      <p:regular r:id="rId33"/>
      <p:bold r:id="rId34"/>
      <p:italic r:id="rId35"/>
      <p:boldItalic r:id="rId36"/>
    </p:embeddedFont>
    <p:embeddedFont>
      <p:font typeface="Gelasio"/>
      <p:regular r:id="rId37"/>
      <p:bold r:id="rId38"/>
      <p:italic r:id="rId39"/>
      <p:boldItalic r:id="rId40"/>
    </p:embeddedFont>
    <p:embeddedFont>
      <p:font typeface="Poppins Light"/>
      <p:regular r:id="rId41"/>
      <p:bold r:id="rId42"/>
      <p:italic r:id="rId43"/>
      <p:boldItalic r:id="rId44"/>
    </p:embeddedFont>
    <p:embeddedFont>
      <p:font typeface="Poppins SemiBold"/>
      <p:regular r:id="rId45"/>
      <p:bold r:id="rId46"/>
      <p:italic r:id="rId47"/>
      <p:boldItalic r:id="rId48"/>
    </p:embeddedFont>
    <p:embeddedFont>
      <p:font typeface="DM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elasio-boldItalic.fntdata"/><Relationship Id="rId42" Type="http://schemas.openxmlformats.org/officeDocument/2006/relationships/font" Target="fonts/PoppinsLight-bold.fntdata"/><Relationship Id="rId41" Type="http://schemas.openxmlformats.org/officeDocument/2006/relationships/font" Target="fonts/PoppinsLight-regular.fntdata"/><Relationship Id="rId44" Type="http://schemas.openxmlformats.org/officeDocument/2006/relationships/font" Target="fonts/PoppinsLight-boldItalic.fntdata"/><Relationship Id="rId43" Type="http://schemas.openxmlformats.org/officeDocument/2006/relationships/font" Target="fonts/PoppinsLight-italic.fntdata"/><Relationship Id="rId46" Type="http://schemas.openxmlformats.org/officeDocument/2006/relationships/font" Target="fonts/PoppinsSemiBold-bold.fntdata"/><Relationship Id="rId45" Type="http://schemas.openxmlformats.org/officeDocument/2006/relationships/font" Target="fonts/PoppinsSemiBold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PoppinsSemiBold-boldItalic.fntdata"/><Relationship Id="rId47" Type="http://schemas.openxmlformats.org/officeDocument/2006/relationships/font" Target="fonts/PoppinsSemiBold-italic.fntdata"/><Relationship Id="rId49" Type="http://schemas.openxmlformats.org/officeDocument/2006/relationships/font" Target="fonts/DM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33" Type="http://schemas.openxmlformats.org/officeDocument/2006/relationships/font" Target="fonts/Inter-regular.fntdata"/><Relationship Id="rId32" Type="http://schemas.openxmlformats.org/officeDocument/2006/relationships/font" Target="fonts/Lato-boldItalic.fntdata"/><Relationship Id="rId35" Type="http://schemas.openxmlformats.org/officeDocument/2006/relationships/font" Target="fonts/Inter-italic.fntdata"/><Relationship Id="rId34" Type="http://schemas.openxmlformats.org/officeDocument/2006/relationships/font" Target="fonts/Inter-bold.fntdata"/><Relationship Id="rId37" Type="http://schemas.openxmlformats.org/officeDocument/2006/relationships/font" Target="fonts/Gelasio-regular.fntdata"/><Relationship Id="rId36" Type="http://schemas.openxmlformats.org/officeDocument/2006/relationships/font" Target="fonts/Inter-boldItalic.fntdata"/><Relationship Id="rId39" Type="http://schemas.openxmlformats.org/officeDocument/2006/relationships/font" Target="fonts/Gelasio-italic.fntdata"/><Relationship Id="rId38" Type="http://schemas.openxmlformats.org/officeDocument/2006/relationships/font" Target="fonts/Gelasi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lay-bold.fntdata"/><Relationship Id="rId23" Type="http://schemas.openxmlformats.org/officeDocument/2006/relationships/font" Target="fonts/Play-regular.fntdata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29" Type="http://schemas.openxmlformats.org/officeDocument/2006/relationships/font" Target="fonts/Lato-regular.fntdata"/><Relationship Id="rId51" Type="http://schemas.openxmlformats.org/officeDocument/2006/relationships/font" Target="fonts/DMSans-italic.fntdata"/><Relationship Id="rId50" Type="http://schemas.openxmlformats.org/officeDocument/2006/relationships/font" Target="fonts/DMSans-bold.fntdata"/><Relationship Id="rId52" Type="http://schemas.openxmlformats.org/officeDocument/2006/relationships/font" Target="fonts/DM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004e8871f_0_4:notes"/>
          <p:cNvSpPr txBox="1"/>
          <p:nvPr>
            <p:ph idx="1" type="body"/>
          </p:nvPr>
        </p:nvSpPr>
        <p:spPr>
          <a:xfrm>
            <a:off x="822960" y="7040880"/>
            <a:ext cx="6583800" cy="57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4004e8871f_0_4:notes"/>
          <p:cNvSpPr/>
          <p:nvPr>
            <p:ph idx="2" type="sldImg"/>
          </p:nvPr>
        </p:nvSpPr>
        <p:spPr>
          <a:xfrm>
            <a:off x="822960" y="1828800"/>
            <a:ext cx="6583800" cy="493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4004e8871f_0_821:notes"/>
          <p:cNvSpPr txBox="1"/>
          <p:nvPr>
            <p:ph idx="1" type="body"/>
          </p:nvPr>
        </p:nvSpPr>
        <p:spPr>
          <a:xfrm>
            <a:off x="822960" y="7040880"/>
            <a:ext cx="6583800" cy="57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34004e8871f_0_821:notes"/>
          <p:cNvSpPr/>
          <p:nvPr>
            <p:ph idx="2" type="sldImg"/>
          </p:nvPr>
        </p:nvSpPr>
        <p:spPr>
          <a:xfrm>
            <a:off x="822960" y="1828800"/>
            <a:ext cx="6583800" cy="493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4004e8871f_0_968:notes"/>
          <p:cNvSpPr txBox="1"/>
          <p:nvPr>
            <p:ph idx="1" type="body"/>
          </p:nvPr>
        </p:nvSpPr>
        <p:spPr>
          <a:xfrm>
            <a:off x="822960" y="7040880"/>
            <a:ext cx="6583800" cy="57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4004e8871f_0_968:notes"/>
          <p:cNvSpPr/>
          <p:nvPr>
            <p:ph idx="2" type="sldImg"/>
          </p:nvPr>
        </p:nvSpPr>
        <p:spPr>
          <a:xfrm>
            <a:off x="822960" y="1828800"/>
            <a:ext cx="6583800" cy="493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4004e8871f_0_1053:notes"/>
          <p:cNvSpPr txBox="1"/>
          <p:nvPr>
            <p:ph idx="1" type="body"/>
          </p:nvPr>
        </p:nvSpPr>
        <p:spPr>
          <a:xfrm>
            <a:off x="822960" y="7040880"/>
            <a:ext cx="6583800" cy="57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4004e8871f_0_1053:notes"/>
          <p:cNvSpPr/>
          <p:nvPr>
            <p:ph idx="2" type="sldImg"/>
          </p:nvPr>
        </p:nvSpPr>
        <p:spPr>
          <a:xfrm>
            <a:off x="822960" y="1828800"/>
            <a:ext cx="6583800" cy="493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4004e8871f_0_1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34004e8871f_0_12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4004e8871f_0_12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4004e8871f_0_1287:notes"/>
          <p:cNvSpPr txBox="1"/>
          <p:nvPr>
            <p:ph idx="1" type="body"/>
          </p:nvPr>
        </p:nvSpPr>
        <p:spPr>
          <a:xfrm>
            <a:off x="822960" y="7040880"/>
            <a:ext cx="6583800" cy="57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34004e8871f_0_1287:notes"/>
          <p:cNvSpPr/>
          <p:nvPr>
            <p:ph idx="2" type="sldImg"/>
          </p:nvPr>
        </p:nvSpPr>
        <p:spPr>
          <a:xfrm>
            <a:off x="822960" y="1828800"/>
            <a:ext cx="6583800" cy="493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4004e8871f_0_1409:notes"/>
          <p:cNvSpPr txBox="1"/>
          <p:nvPr>
            <p:ph idx="1" type="body"/>
          </p:nvPr>
        </p:nvSpPr>
        <p:spPr>
          <a:xfrm>
            <a:off x="822960" y="7040880"/>
            <a:ext cx="6583800" cy="57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34004e8871f_0_1409:notes"/>
          <p:cNvSpPr/>
          <p:nvPr>
            <p:ph idx="2" type="sldImg"/>
          </p:nvPr>
        </p:nvSpPr>
        <p:spPr>
          <a:xfrm>
            <a:off x="822960" y="1828800"/>
            <a:ext cx="6583800" cy="493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4004e8871f_0_1358:notes"/>
          <p:cNvSpPr txBox="1"/>
          <p:nvPr>
            <p:ph idx="1" type="body"/>
          </p:nvPr>
        </p:nvSpPr>
        <p:spPr>
          <a:xfrm>
            <a:off x="822960" y="7040880"/>
            <a:ext cx="6583800" cy="57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34004e8871f_0_1358:notes"/>
          <p:cNvSpPr/>
          <p:nvPr>
            <p:ph idx="2" type="sldImg"/>
          </p:nvPr>
        </p:nvSpPr>
        <p:spPr>
          <a:xfrm>
            <a:off x="822960" y="1828800"/>
            <a:ext cx="6583800" cy="493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4004e8871f_0_1439:notes"/>
          <p:cNvSpPr txBox="1"/>
          <p:nvPr>
            <p:ph idx="1" type="body"/>
          </p:nvPr>
        </p:nvSpPr>
        <p:spPr>
          <a:xfrm>
            <a:off x="822960" y="7040880"/>
            <a:ext cx="6583800" cy="57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34004e8871f_0_1439:notes"/>
          <p:cNvSpPr/>
          <p:nvPr>
            <p:ph idx="2" type="sldImg"/>
          </p:nvPr>
        </p:nvSpPr>
        <p:spPr>
          <a:xfrm>
            <a:off x="822960" y="1828800"/>
            <a:ext cx="6583800" cy="493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004e8871f_0_93:notes"/>
          <p:cNvSpPr txBox="1"/>
          <p:nvPr>
            <p:ph idx="1" type="body"/>
          </p:nvPr>
        </p:nvSpPr>
        <p:spPr>
          <a:xfrm>
            <a:off x="822960" y="7040880"/>
            <a:ext cx="6583800" cy="57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4004e8871f_0_93:notes"/>
          <p:cNvSpPr/>
          <p:nvPr>
            <p:ph idx="2" type="sldImg"/>
          </p:nvPr>
        </p:nvSpPr>
        <p:spPr>
          <a:xfrm>
            <a:off x="822960" y="1828800"/>
            <a:ext cx="6583800" cy="493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4004e8871f_0_422:notes"/>
          <p:cNvSpPr txBox="1"/>
          <p:nvPr>
            <p:ph idx="1" type="body"/>
          </p:nvPr>
        </p:nvSpPr>
        <p:spPr>
          <a:xfrm>
            <a:off x="822960" y="7040880"/>
            <a:ext cx="6583800" cy="57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4004e8871f_0_422:notes"/>
          <p:cNvSpPr/>
          <p:nvPr>
            <p:ph idx="2" type="sldImg"/>
          </p:nvPr>
        </p:nvSpPr>
        <p:spPr>
          <a:xfrm>
            <a:off x="822960" y="1828800"/>
            <a:ext cx="6583800" cy="493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004e8871f_0_563:notes"/>
          <p:cNvSpPr txBox="1"/>
          <p:nvPr>
            <p:ph idx="1" type="body"/>
          </p:nvPr>
        </p:nvSpPr>
        <p:spPr>
          <a:xfrm>
            <a:off x="822960" y="7040880"/>
            <a:ext cx="6583800" cy="57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4004e8871f_0_563:notes"/>
          <p:cNvSpPr/>
          <p:nvPr>
            <p:ph idx="2" type="sldImg"/>
          </p:nvPr>
        </p:nvSpPr>
        <p:spPr>
          <a:xfrm>
            <a:off x="822960" y="1828800"/>
            <a:ext cx="6583800" cy="493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4004e8871f_0_664:notes"/>
          <p:cNvSpPr txBox="1"/>
          <p:nvPr>
            <p:ph idx="1" type="body"/>
          </p:nvPr>
        </p:nvSpPr>
        <p:spPr>
          <a:xfrm>
            <a:off x="822960" y="7040880"/>
            <a:ext cx="6583800" cy="57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4004e8871f_0_664:notes"/>
          <p:cNvSpPr/>
          <p:nvPr>
            <p:ph idx="2" type="sldImg"/>
          </p:nvPr>
        </p:nvSpPr>
        <p:spPr>
          <a:xfrm>
            <a:off x="822960" y="1828800"/>
            <a:ext cx="6583800" cy="493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004e8871f_0_707:notes"/>
          <p:cNvSpPr txBox="1"/>
          <p:nvPr>
            <p:ph idx="1" type="body"/>
          </p:nvPr>
        </p:nvSpPr>
        <p:spPr>
          <a:xfrm>
            <a:off x="822960" y="7040880"/>
            <a:ext cx="6583800" cy="57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4004e8871f_0_707:notes"/>
          <p:cNvSpPr/>
          <p:nvPr>
            <p:ph idx="2" type="sldImg"/>
          </p:nvPr>
        </p:nvSpPr>
        <p:spPr>
          <a:xfrm>
            <a:off x="822960" y="1828800"/>
            <a:ext cx="6583800" cy="493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4004e8871f_0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34004e8871f_0_1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4004e8871f_0_1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4004e8871f_0_790:notes"/>
          <p:cNvSpPr txBox="1"/>
          <p:nvPr>
            <p:ph idx="1" type="body"/>
          </p:nvPr>
        </p:nvSpPr>
        <p:spPr>
          <a:xfrm>
            <a:off x="822960" y="7040880"/>
            <a:ext cx="6583800" cy="57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4004e8871f_0_790:notes"/>
          <p:cNvSpPr/>
          <p:nvPr>
            <p:ph idx="2" type="sldImg"/>
          </p:nvPr>
        </p:nvSpPr>
        <p:spPr>
          <a:xfrm>
            <a:off x="822960" y="1828800"/>
            <a:ext cx="6583800" cy="493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ctrTitle"/>
          </p:nvPr>
        </p:nvSpPr>
        <p:spPr>
          <a:xfrm>
            <a:off x="1828800" y="1346836"/>
            <a:ext cx="10972800" cy="28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54850" lIns="109700" spcFirstLastPara="1" rIns="109700" wrap="square" tIns="548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"/>
              <a:buChar char="●"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5" name="Google Shape;45;p11"/>
          <p:cNvSpPr txBox="1"/>
          <p:nvPr>
            <p:ph idx="1" type="subTitle"/>
          </p:nvPr>
        </p:nvSpPr>
        <p:spPr>
          <a:xfrm>
            <a:off x="1828800" y="4322446"/>
            <a:ext cx="10972800" cy="19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/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46" name="Google Shape;46;p11"/>
          <p:cNvSpPr txBox="1"/>
          <p:nvPr>
            <p:ph idx="10" type="dt"/>
          </p:nvPr>
        </p:nvSpPr>
        <p:spPr>
          <a:xfrm>
            <a:off x="100584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7" name="Google Shape;47;p11"/>
          <p:cNvSpPr txBox="1"/>
          <p:nvPr>
            <p:ph idx="11" type="ftr"/>
          </p:nvPr>
        </p:nvSpPr>
        <p:spPr>
          <a:xfrm>
            <a:off x="4846320" y="7627620"/>
            <a:ext cx="4937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1033272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indent="0" lvl="0" marL="0" algn="r">
              <a:spcBef>
                <a:spcPts val="0"/>
              </a:spcBef>
              <a:buNone/>
              <a:defRPr sz="1700"/>
            </a:lvl1pPr>
            <a:lvl2pPr indent="0" lvl="1" marL="0" algn="r">
              <a:spcBef>
                <a:spcPts val="0"/>
              </a:spcBef>
              <a:buNone/>
              <a:defRPr sz="1700"/>
            </a:lvl2pPr>
            <a:lvl3pPr indent="0" lvl="2" marL="0" algn="r">
              <a:spcBef>
                <a:spcPts val="0"/>
              </a:spcBef>
              <a:buNone/>
              <a:defRPr sz="1700"/>
            </a:lvl3pPr>
            <a:lvl4pPr indent="0" lvl="3" marL="0" algn="r">
              <a:spcBef>
                <a:spcPts val="0"/>
              </a:spcBef>
              <a:buNone/>
              <a:defRPr sz="1700"/>
            </a:lvl4pPr>
            <a:lvl5pPr indent="0" lvl="4" marL="0" algn="r">
              <a:spcBef>
                <a:spcPts val="0"/>
              </a:spcBef>
              <a:buNone/>
              <a:defRPr sz="1700"/>
            </a:lvl5pPr>
            <a:lvl6pPr indent="0" lvl="5" marL="0" algn="r">
              <a:spcBef>
                <a:spcPts val="0"/>
              </a:spcBef>
              <a:buNone/>
              <a:defRPr sz="1700"/>
            </a:lvl6pPr>
            <a:lvl7pPr indent="0" lvl="6" marL="0" algn="r">
              <a:spcBef>
                <a:spcPts val="0"/>
              </a:spcBef>
              <a:buNone/>
              <a:defRPr sz="1700"/>
            </a:lvl7pPr>
            <a:lvl8pPr indent="0" lvl="7" marL="0" algn="r">
              <a:spcBef>
                <a:spcPts val="0"/>
              </a:spcBef>
              <a:buNone/>
              <a:defRPr sz="1700"/>
            </a:lvl8pPr>
            <a:lvl9pPr indent="0" lvl="8" marL="0" algn="r">
              <a:spcBef>
                <a:spcPts val="0"/>
              </a:spcBef>
              <a:buNone/>
              <a:defRPr sz="1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1005840" y="438150"/>
            <a:ext cx="126186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1700"/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1005840" y="2190750"/>
            <a:ext cx="12618600" cy="52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1700"/>
            </a:lvl1pPr>
            <a:lvl2pPr indent="-3683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1700"/>
            </a:lvl2pPr>
            <a:lvl3pPr indent="-3683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 sz="1700"/>
            </a:lvl3pPr>
            <a:lvl4pPr indent="-3683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1700"/>
            </a:lvl4pPr>
            <a:lvl5pPr indent="-3683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1700"/>
            </a:lvl5pPr>
            <a:lvl6pPr indent="-3683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 sz="1700"/>
            </a:lvl6pPr>
            <a:lvl7pPr indent="-3683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1700"/>
            </a:lvl7pPr>
            <a:lvl8pPr indent="-3683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1700"/>
            </a:lvl8pPr>
            <a:lvl9pPr indent="-3683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 sz="1700"/>
            </a:lvl9pPr>
          </a:lstStyle>
          <a:p/>
        </p:txBody>
      </p:sp>
      <p:sp>
        <p:nvSpPr>
          <p:cNvPr id="52" name="Google Shape;52;p12"/>
          <p:cNvSpPr txBox="1"/>
          <p:nvPr>
            <p:ph idx="10" type="dt"/>
          </p:nvPr>
        </p:nvSpPr>
        <p:spPr>
          <a:xfrm>
            <a:off x="100584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53" name="Google Shape;53;p12"/>
          <p:cNvSpPr txBox="1"/>
          <p:nvPr>
            <p:ph idx="11" type="ftr"/>
          </p:nvPr>
        </p:nvSpPr>
        <p:spPr>
          <a:xfrm>
            <a:off x="4846320" y="7627620"/>
            <a:ext cx="4937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1033272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indent="0" lvl="0" marL="0" algn="r">
              <a:spcBef>
                <a:spcPts val="0"/>
              </a:spcBef>
              <a:buNone/>
              <a:defRPr sz="1700"/>
            </a:lvl1pPr>
            <a:lvl2pPr indent="0" lvl="1" marL="0" algn="r">
              <a:spcBef>
                <a:spcPts val="0"/>
              </a:spcBef>
              <a:buNone/>
              <a:defRPr sz="1700"/>
            </a:lvl2pPr>
            <a:lvl3pPr indent="0" lvl="2" marL="0" algn="r">
              <a:spcBef>
                <a:spcPts val="0"/>
              </a:spcBef>
              <a:buNone/>
              <a:defRPr sz="1700"/>
            </a:lvl3pPr>
            <a:lvl4pPr indent="0" lvl="3" marL="0" algn="r">
              <a:spcBef>
                <a:spcPts val="0"/>
              </a:spcBef>
              <a:buNone/>
              <a:defRPr sz="1700"/>
            </a:lvl4pPr>
            <a:lvl5pPr indent="0" lvl="4" marL="0" algn="r">
              <a:spcBef>
                <a:spcPts val="0"/>
              </a:spcBef>
              <a:buNone/>
              <a:defRPr sz="1700"/>
            </a:lvl5pPr>
            <a:lvl6pPr indent="0" lvl="5" marL="0" algn="r">
              <a:spcBef>
                <a:spcPts val="0"/>
              </a:spcBef>
              <a:buNone/>
              <a:defRPr sz="1700"/>
            </a:lvl6pPr>
            <a:lvl7pPr indent="0" lvl="6" marL="0" algn="r">
              <a:spcBef>
                <a:spcPts val="0"/>
              </a:spcBef>
              <a:buNone/>
              <a:defRPr sz="1700"/>
            </a:lvl7pPr>
            <a:lvl8pPr indent="0" lvl="7" marL="0" algn="r">
              <a:spcBef>
                <a:spcPts val="0"/>
              </a:spcBef>
              <a:buNone/>
              <a:defRPr sz="1700"/>
            </a:lvl8pPr>
            <a:lvl9pPr indent="0" lvl="8" marL="0" algn="r">
              <a:spcBef>
                <a:spcPts val="0"/>
              </a:spcBef>
              <a:buNone/>
              <a:defRPr sz="1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1828800" y="1346836"/>
            <a:ext cx="10972800" cy="28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54850" lIns="109700" spcFirstLastPara="1" rIns="109700" wrap="square" tIns="548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1828800" y="4322446"/>
            <a:ext cx="10972800" cy="19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/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100584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4846320" y="7627620"/>
            <a:ext cx="4937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1033272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1005840" y="438150"/>
            <a:ext cx="126186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005840" y="2190750"/>
            <a:ext cx="12618600" cy="52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indent="-3683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2pPr>
            <a:lvl3pPr indent="-3683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indent="-3683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4pPr>
            <a:lvl5pPr indent="-3683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5pPr>
            <a:lvl6pPr indent="-3683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indent="-3683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indent="-3683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indent="-3683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0" type="dt"/>
          </p:nvPr>
        </p:nvSpPr>
        <p:spPr>
          <a:xfrm>
            <a:off x="100584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1" type="ftr"/>
          </p:nvPr>
        </p:nvSpPr>
        <p:spPr>
          <a:xfrm>
            <a:off x="4846320" y="7627620"/>
            <a:ext cx="4937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1033272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998220" y="2051686"/>
            <a:ext cx="12618600" cy="34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54850" lIns="109700" spcFirstLastPara="1" rIns="109700" wrap="square" tIns="548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998220" y="5507356"/>
            <a:ext cx="12618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57575"/>
              </a:buClr>
              <a:buSzPts val="2900"/>
              <a:buNone/>
              <a:defRPr sz="29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57575"/>
              </a:buClr>
              <a:buSzPts val="2200"/>
              <a:buNone/>
              <a:defRPr sz="22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57575"/>
              </a:buClr>
              <a:buSzPts val="1900"/>
              <a:buNone/>
              <a:defRPr sz="19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57575"/>
              </a:buClr>
              <a:buSzPts val="1900"/>
              <a:buNone/>
              <a:defRPr sz="19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57575"/>
              </a:buClr>
              <a:buSzPts val="1900"/>
              <a:buNone/>
              <a:defRPr sz="19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57575"/>
              </a:buClr>
              <a:buSzPts val="1900"/>
              <a:buNone/>
              <a:defRPr sz="19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57575"/>
              </a:buClr>
              <a:buSzPts val="1900"/>
              <a:buNone/>
              <a:defRPr sz="19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57575"/>
              </a:buClr>
              <a:buSzPts val="1900"/>
              <a:buNone/>
              <a:defRPr sz="19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0" type="dt"/>
          </p:nvPr>
        </p:nvSpPr>
        <p:spPr>
          <a:xfrm>
            <a:off x="100584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1" type="ftr"/>
          </p:nvPr>
        </p:nvSpPr>
        <p:spPr>
          <a:xfrm>
            <a:off x="4846320" y="7627620"/>
            <a:ext cx="4937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1033272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1005840" y="438150"/>
            <a:ext cx="126186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1005840" y="2190750"/>
            <a:ext cx="6217800" cy="52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indent="-3683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2pPr>
            <a:lvl3pPr indent="-3683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indent="-3683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4pPr>
            <a:lvl5pPr indent="-3683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5pPr>
            <a:lvl6pPr indent="-3683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indent="-3683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indent="-3683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indent="-3683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2" type="body"/>
          </p:nvPr>
        </p:nvSpPr>
        <p:spPr>
          <a:xfrm>
            <a:off x="7406640" y="2190750"/>
            <a:ext cx="6217800" cy="52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indent="-3683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2pPr>
            <a:lvl3pPr indent="-3683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indent="-3683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4pPr>
            <a:lvl5pPr indent="-3683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5pPr>
            <a:lvl6pPr indent="-3683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indent="-3683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indent="-3683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indent="-3683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0" type="dt"/>
          </p:nvPr>
        </p:nvSpPr>
        <p:spPr>
          <a:xfrm>
            <a:off x="100584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1" type="ftr"/>
          </p:nvPr>
        </p:nvSpPr>
        <p:spPr>
          <a:xfrm>
            <a:off x="4846320" y="7627620"/>
            <a:ext cx="4937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1033272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1007746" y="438150"/>
            <a:ext cx="126186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1007746" y="2017396"/>
            <a:ext cx="61896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54850" lIns="109700" spcFirstLastPara="1" rIns="109700" wrap="square" tIns="548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b="1" sz="29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9pPr>
          </a:lstStyle>
          <a:p/>
        </p:txBody>
      </p:sp>
      <p:sp>
        <p:nvSpPr>
          <p:cNvPr id="89" name="Google Shape;89;p18"/>
          <p:cNvSpPr txBox="1"/>
          <p:nvPr>
            <p:ph idx="2" type="body"/>
          </p:nvPr>
        </p:nvSpPr>
        <p:spPr>
          <a:xfrm>
            <a:off x="1007746" y="3006090"/>
            <a:ext cx="6189600" cy="44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indent="-3683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2pPr>
            <a:lvl3pPr indent="-3683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indent="-3683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4pPr>
            <a:lvl5pPr indent="-3683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5pPr>
            <a:lvl6pPr indent="-3683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indent="-3683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indent="-3683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indent="-3683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3" type="body"/>
          </p:nvPr>
        </p:nvSpPr>
        <p:spPr>
          <a:xfrm>
            <a:off x="7406640" y="2017396"/>
            <a:ext cx="62196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54850" lIns="109700" spcFirstLastPara="1" rIns="109700" wrap="square" tIns="548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b="1" sz="29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b="1" sz="22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9pPr>
          </a:lstStyle>
          <a:p/>
        </p:txBody>
      </p:sp>
      <p:sp>
        <p:nvSpPr>
          <p:cNvPr id="91" name="Google Shape;91;p18"/>
          <p:cNvSpPr txBox="1"/>
          <p:nvPr>
            <p:ph idx="4" type="body"/>
          </p:nvPr>
        </p:nvSpPr>
        <p:spPr>
          <a:xfrm>
            <a:off x="7406640" y="3006090"/>
            <a:ext cx="6219600" cy="44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indent="-3683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2pPr>
            <a:lvl3pPr indent="-3683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indent="-3683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4pPr>
            <a:lvl5pPr indent="-3683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5pPr>
            <a:lvl6pPr indent="-3683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indent="-3683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indent="-3683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indent="-3683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0" type="dt"/>
          </p:nvPr>
        </p:nvSpPr>
        <p:spPr>
          <a:xfrm>
            <a:off x="100584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1" type="ftr"/>
          </p:nvPr>
        </p:nvSpPr>
        <p:spPr>
          <a:xfrm>
            <a:off x="4846320" y="7627620"/>
            <a:ext cx="4937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1033272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1005840" y="438150"/>
            <a:ext cx="126186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0" type="dt"/>
          </p:nvPr>
        </p:nvSpPr>
        <p:spPr>
          <a:xfrm>
            <a:off x="100584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1" type="ftr"/>
          </p:nvPr>
        </p:nvSpPr>
        <p:spPr>
          <a:xfrm>
            <a:off x="4846320" y="7627620"/>
            <a:ext cx="4937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1033272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idx="10" type="dt"/>
          </p:nvPr>
        </p:nvSpPr>
        <p:spPr>
          <a:xfrm>
            <a:off x="100584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4846320" y="7627620"/>
            <a:ext cx="4937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1033272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1007746" y="548640"/>
            <a:ext cx="47184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54850" lIns="109700" spcFirstLastPara="1" rIns="109700" wrap="square" tIns="548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Play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6219826" y="1184910"/>
            <a:ext cx="7406700" cy="58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>
            <a:lvl1pPr indent="-469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800"/>
              <a:buChar char="•"/>
              <a:defRPr sz="3800"/>
            </a:lvl1pPr>
            <a:lvl2pPr indent="-4445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  <a:defRPr sz="3400"/>
            </a:lvl2pPr>
            <a:lvl3pPr indent="-4127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  <a:defRPr sz="2900"/>
            </a:lvl3pPr>
            <a:lvl4pPr indent="-3810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indent="-3810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indent="-3810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indent="-3810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indent="-3810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indent="-3810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/>
        </p:txBody>
      </p:sp>
      <p:sp>
        <p:nvSpPr>
          <p:cNvPr id="107" name="Google Shape;107;p21"/>
          <p:cNvSpPr txBox="1"/>
          <p:nvPr>
            <p:ph idx="2" type="body"/>
          </p:nvPr>
        </p:nvSpPr>
        <p:spPr>
          <a:xfrm>
            <a:off x="1007746" y="2468880"/>
            <a:ext cx="4718400" cy="4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8" name="Google Shape;108;p21"/>
          <p:cNvSpPr txBox="1"/>
          <p:nvPr>
            <p:ph idx="10" type="dt"/>
          </p:nvPr>
        </p:nvSpPr>
        <p:spPr>
          <a:xfrm>
            <a:off x="100584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1" type="ftr"/>
          </p:nvPr>
        </p:nvSpPr>
        <p:spPr>
          <a:xfrm>
            <a:off x="4846320" y="7627620"/>
            <a:ext cx="4937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1033272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1007746" y="548640"/>
            <a:ext cx="47184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54850" lIns="109700" spcFirstLastPara="1" rIns="109700" wrap="square" tIns="548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Play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13" name="Google Shape;113;p22"/>
          <p:cNvSpPr/>
          <p:nvPr>
            <p:ph idx="2" type="pic"/>
          </p:nvPr>
        </p:nvSpPr>
        <p:spPr>
          <a:xfrm>
            <a:off x="6219826" y="1184910"/>
            <a:ext cx="7406700" cy="58482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1007746" y="2468880"/>
            <a:ext cx="4718400" cy="4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100584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1" type="ftr"/>
          </p:nvPr>
        </p:nvSpPr>
        <p:spPr>
          <a:xfrm>
            <a:off x="4846320" y="7627620"/>
            <a:ext cx="4937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1033272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1005840" y="438150"/>
            <a:ext cx="126186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 rot="5400000">
            <a:off x="4704510" y="-1507800"/>
            <a:ext cx="5221500" cy="12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indent="-3683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2pPr>
            <a:lvl3pPr indent="-3683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indent="-3683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4pPr>
            <a:lvl5pPr indent="-3683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5pPr>
            <a:lvl6pPr indent="-3683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indent="-3683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indent="-3683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indent="-3683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0" type="dt"/>
          </p:nvPr>
        </p:nvSpPr>
        <p:spPr>
          <a:xfrm>
            <a:off x="100584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1" type="ftr"/>
          </p:nvPr>
        </p:nvSpPr>
        <p:spPr>
          <a:xfrm>
            <a:off x="4846320" y="7627620"/>
            <a:ext cx="4937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1033272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 rot="5400000">
            <a:off x="8559960" y="2347950"/>
            <a:ext cx="69744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 rot="5400000">
            <a:off x="2159250" y="-715200"/>
            <a:ext cx="6974400" cy="9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indent="-3683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2pPr>
            <a:lvl3pPr indent="-3683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indent="-3683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4pPr>
            <a:lvl5pPr indent="-3683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5pPr>
            <a:lvl6pPr indent="-3683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indent="-3683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indent="-3683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indent="-3683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0" type="dt"/>
          </p:nvPr>
        </p:nvSpPr>
        <p:spPr>
          <a:xfrm>
            <a:off x="100584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11" type="ftr"/>
          </p:nvPr>
        </p:nvSpPr>
        <p:spPr>
          <a:xfrm>
            <a:off x="4846320" y="7627620"/>
            <a:ext cx="4937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1033272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3" name="Google Shape;133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7" name="Google Shape;137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1" name="Google Shape;141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5" name="Google Shape;145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9" name="Google Shape;149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3" name="Google Shape;153;p3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7" name="Google Shape;157;p3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1005840" y="438150"/>
            <a:ext cx="126186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Play"/>
              <a:buNone/>
              <a:defRPr b="0" i="0" sz="5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 sz="2200"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1005840" y="2190750"/>
            <a:ext cx="12618600" cy="52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>
            <a:lvl1pPr indent="-444500" lvl="0" marL="457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2750" lvl="1" marL="9144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100584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14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4846320" y="7627620"/>
            <a:ext cx="4937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14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10332720" y="7627620"/>
            <a:ext cx="3291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4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jpg"/><Relationship Id="rId4" Type="http://schemas.openxmlformats.org/officeDocument/2006/relationships/image" Target="../media/image37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9" Type="http://schemas.openxmlformats.org/officeDocument/2006/relationships/image" Target="../media/image46.png"/><Relationship Id="rId5" Type="http://schemas.openxmlformats.org/officeDocument/2006/relationships/image" Target="../media/image25.png"/><Relationship Id="rId6" Type="http://schemas.openxmlformats.org/officeDocument/2006/relationships/image" Target="../media/image60.png"/><Relationship Id="rId7" Type="http://schemas.openxmlformats.org/officeDocument/2006/relationships/image" Target="../media/image50.png"/><Relationship Id="rId8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9" Type="http://schemas.openxmlformats.org/officeDocument/2006/relationships/image" Target="../media/image43.png"/><Relationship Id="rId5" Type="http://schemas.openxmlformats.org/officeDocument/2006/relationships/image" Target="../media/image25.png"/><Relationship Id="rId6" Type="http://schemas.openxmlformats.org/officeDocument/2006/relationships/image" Target="../media/image44.png"/><Relationship Id="rId7" Type="http://schemas.openxmlformats.org/officeDocument/2006/relationships/image" Target="../media/image49.png"/><Relationship Id="rId8" Type="http://schemas.openxmlformats.org/officeDocument/2006/relationships/image" Target="../media/image5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5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7.png"/><Relationship Id="rId4" Type="http://schemas.openxmlformats.org/officeDocument/2006/relationships/image" Target="../media/image6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6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65.png"/><Relationship Id="rId7" Type="http://schemas.openxmlformats.org/officeDocument/2006/relationships/image" Target="../media/image58.png"/><Relationship Id="rId8" Type="http://schemas.openxmlformats.org/officeDocument/2006/relationships/image" Target="../media/image6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6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jpg"/><Relationship Id="rId4" Type="http://schemas.openxmlformats.org/officeDocument/2006/relationships/image" Target="../media/image37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jpg"/><Relationship Id="rId4" Type="http://schemas.openxmlformats.org/officeDocument/2006/relationships/image" Target="../media/image37.png"/><Relationship Id="rId9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5" Type="http://schemas.openxmlformats.org/officeDocument/2006/relationships/image" Target="../media/image25.png"/><Relationship Id="rId6" Type="http://schemas.openxmlformats.org/officeDocument/2006/relationships/image" Target="../media/image33.png"/><Relationship Id="rId7" Type="http://schemas.openxmlformats.org/officeDocument/2006/relationships/image" Target="../media/image38.png"/><Relationship Id="rId8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40.png"/><Relationship Id="rId13" Type="http://schemas.openxmlformats.org/officeDocument/2006/relationships/image" Target="../media/image57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9" Type="http://schemas.openxmlformats.org/officeDocument/2006/relationships/image" Target="../media/image54.png"/><Relationship Id="rId5" Type="http://schemas.openxmlformats.org/officeDocument/2006/relationships/image" Target="../media/image25.png"/><Relationship Id="rId6" Type="http://schemas.openxmlformats.org/officeDocument/2006/relationships/image" Target="../media/image66.png"/><Relationship Id="rId7" Type="http://schemas.openxmlformats.org/officeDocument/2006/relationships/image" Target="../media/image53.png"/><Relationship Id="rId8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/>
        </p:nvSpPr>
        <p:spPr>
          <a:xfrm>
            <a:off x="578550" y="4475280"/>
            <a:ext cx="50298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Atividade final</a:t>
            </a:r>
            <a:endParaRPr sz="4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63" name="Google Shape;16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1015" y="7033954"/>
            <a:ext cx="2809044" cy="683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04624" y="7116145"/>
            <a:ext cx="313182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ce gráfica do usuário, Aplicativo&#10;&#10;Descrição gerada automaticamente" id="165" name="Google Shape;165;p32"/>
          <p:cNvPicPr preferRelativeResize="0"/>
          <p:nvPr/>
        </p:nvPicPr>
        <p:blipFill rotWithShape="1">
          <a:blip r:embed="rId6">
            <a:alphaModFix/>
          </a:blip>
          <a:srcRect b="0" l="0" r="67757" t="0"/>
          <a:stretch/>
        </p:blipFill>
        <p:spPr>
          <a:xfrm>
            <a:off x="13018099" y="6670280"/>
            <a:ext cx="1423381" cy="1440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ce gráfica do usuário, Aplicativo&#10;&#10;Descrição gerada automaticamente" id="166" name="Google Shape;166;p32"/>
          <p:cNvPicPr preferRelativeResize="0"/>
          <p:nvPr/>
        </p:nvPicPr>
        <p:blipFill rotWithShape="1">
          <a:blip r:embed="rId6">
            <a:alphaModFix/>
          </a:blip>
          <a:srcRect b="0" l="0" r="67757" t="0"/>
          <a:stretch/>
        </p:blipFill>
        <p:spPr>
          <a:xfrm>
            <a:off x="244868" y="252061"/>
            <a:ext cx="4900730" cy="4959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/>
          <p:nvPr/>
        </p:nvSpPr>
        <p:spPr>
          <a:xfrm>
            <a:off x="0" y="0"/>
            <a:ext cx="14630400" cy="1617600"/>
          </a:xfrm>
          <a:prstGeom prst="rect">
            <a:avLst/>
          </a:prstGeom>
          <a:solidFill>
            <a:srgbClr val="081639"/>
          </a:solidFill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1"/>
          <p:cNvSpPr txBox="1"/>
          <p:nvPr/>
        </p:nvSpPr>
        <p:spPr>
          <a:xfrm>
            <a:off x="715056" y="304296"/>
            <a:ext cx="95919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6DF9D7"/>
                </a:solidFill>
                <a:latin typeface="Poppins"/>
                <a:ea typeface="Poppins"/>
                <a:cs typeface="Poppins"/>
                <a:sym typeface="Poppins"/>
              </a:rPr>
              <a:t>Trabalho 2 – Meta-heurísticas</a:t>
            </a:r>
            <a:endParaRPr b="0" i="0" sz="3400" u="none" cap="none" strike="noStrike">
              <a:solidFill>
                <a:srgbClr val="6DF9D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1" name="Google Shape;331;p41"/>
          <p:cNvSpPr txBox="1"/>
          <p:nvPr/>
        </p:nvSpPr>
        <p:spPr>
          <a:xfrm>
            <a:off x="715050" y="938500"/>
            <a:ext cx="7069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Problema do Caixeiro Viajante (TSP) com ACO</a:t>
            </a:r>
            <a:endParaRPr sz="2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32" name="Google Shape;33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0148" y="350754"/>
            <a:ext cx="2078481" cy="50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0960" y="400519"/>
            <a:ext cx="2317314" cy="405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ce gráfica do usuário, Aplicativo&#10;&#10;Descrição gerada automaticamente" id="334" name="Google Shape;334;p41"/>
          <p:cNvPicPr preferRelativeResize="0"/>
          <p:nvPr/>
        </p:nvPicPr>
        <p:blipFill rotWithShape="1">
          <a:blip r:embed="rId5">
            <a:alphaModFix/>
          </a:blip>
          <a:srcRect b="0" l="0" r="67757" t="0"/>
          <a:stretch/>
        </p:blipFill>
        <p:spPr>
          <a:xfrm>
            <a:off x="13091012" y="44936"/>
            <a:ext cx="1139321" cy="11529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5" name="Google Shape;335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63800" y="1617600"/>
            <a:ext cx="5066600" cy="6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1"/>
          <p:cNvSpPr/>
          <p:nvPr/>
        </p:nvSpPr>
        <p:spPr>
          <a:xfrm>
            <a:off x="793800" y="2467700"/>
            <a:ext cx="84276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450"/>
              <a:buFont typeface="DM Sans"/>
              <a:buNone/>
            </a:pPr>
            <a:r>
              <a:rPr b="0" i="0" lang="en-US" sz="435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Fundamentos do Algoritmo ACO</a:t>
            </a:r>
            <a:endParaRPr b="0" i="0" sz="4350" u="none" cap="none" strike="noStrike"/>
          </a:p>
        </p:txBody>
      </p:sp>
      <p:sp>
        <p:nvSpPr>
          <p:cNvPr id="337" name="Google Shape;337;p41"/>
          <p:cNvSpPr/>
          <p:nvPr/>
        </p:nvSpPr>
        <p:spPr>
          <a:xfrm>
            <a:off x="793800" y="3469009"/>
            <a:ext cx="569100" cy="478500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8" name="Google Shape;338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8677" y="3508853"/>
            <a:ext cx="379375" cy="39866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1"/>
          <p:cNvSpPr/>
          <p:nvPr/>
        </p:nvSpPr>
        <p:spPr>
          <a:xfrm>
            <a:off x="1615889" y="3469009"/>
            <a:ext cx="31623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Inspiração</a:t>
            </a:r>
            <a:endParaRPr b="0" i="0" sz="2200" u="none" cap="none" strike="noStrike"/>
          </a:p>
        </p:txBody>
      </p:sp>
      <p:sp>
        <p:nvSpPr>
          <p:cNvPr id="340" name="Google Shape;340;p41"/>
          <p:cNvSpPr/>
          <p:nvPr/>
        </p:nvSpPr>
        <p:spPr>
          <a:xfrm>
            <a:off x="1615889" y="3928726"/>
            <a:ext cx="32652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Inspirado no comportamento das formigas na busca por alimento.</a:t>
            </a:r>
            <a:endParaRPr b="0" i="0" sz="1750" u="none" cap="none" strike="noStrike"/>
          </a:p>
        </p:txBody>
      </p:sp>
      <p:sp>
        <p:nvSpPr>
          <p:cNvPr id="341" name="Google Shape;341;p41"/>
          <p:cNvSpPr/>
          <p:nvPr/>
        </p:nvSpPr>
        <p:spPr>
          <a:xfrm>
            <a:off x="5134103" y="3469009"/>
            <a:ext cx="569100" cy="478500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42" name="Google Shape;342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28979" y="3508853"/>
            <a:ext cx="379375" cy="39866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1"/>
          <p:cNvSpPr/>
          <p:nvPr/>
        </p:nvSpPr>
        <p:spPr>
          <a:xfrm>
            <a:off x="5956192" y="3469009"/>
            <a:ext cx="31623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Feromônio</a:t>
            </a:r>
            <a:endParaRPr b="0" i="0" sz="2200" u="none" cap="none" strike="noStrike"/>
          </a:p>
        </p:txBody>
      </p:sp>
      <p:sp>
        <p:nvSpPr>
          <p:cNvPr id="344" name="Google Shape;344;p41"/>
          <p:cNvSpPr/>
          <p:nvPr/>
        </p:nvSpPr>
        <p:spPr>
          <a:xfrm>
            <a:off x="5956192" y="3928726"/>
            <a:ext cx="32652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Formigas virtuais depositam feromônio em bons caminhos.</a:t>
            </a:r>
            <a:endParaRPr b="0" i="0" sz="1750" u="none" cap="none" strike="noStrike"/>
          </a:p>
        </p:txBody>
      </p:sp>
      <p:sp>
        <p:nvSpPr>
          <p:cNvPr id="345" name="Google Shape;345;p41"/>
          <p:cNvSpPr/>
          <p:nvPr/>
        </p:nvSpPr>
        <p:spPr>
          <a:xfrm>
            <a:off x="793800" y="5741254"/>
            <a:ext cx="569100" cy="478500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46" name="Google Shape;346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8677" y="5781098"/>
            <a:ext cx="379375" cy="398667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1"/>
          <p:cNvSpPr/>
          <p:nvPr/>
        </p:nvSpPr>
        <p:spPr>
          <a:xfrm>
            <a:off x="1615889" y="5741254"/>
            <a:ext cx="31623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Evaporação</a:t>
            </a:r>
            <a:endParaRPr b="0" i="0" sz="2200" u="none" cap="none" strike="noStrike"/>
          </a:p>
        </p:txBody>
      </p:sp>
      <p:sp>
        <p:nvSpPr>
          <p:cNvPr id="348" name="Google Shape;348;p41"/>
          <p:cNvSpPr/>
          <p:nvPr/>
        </p:nvSpPr>
        <p:spPr>
          <a:xfrm>
            <a:off x="1615889" y="6200970"/>
            <a:ext cx="76053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Evaporação evita convergência prematura.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/>
          <p:nvPr/>
        </p:nvSpPr>
        <p:spPr>
          <a:xfrm>
            <a:off x="0" y="0"/>
            <a:ext cx="14630400" cy="1617600"/>
          </a:xfrm>
          <a:prstGeom prst="rect">
            <a:avLst/>
          </a:prstGeom>
          <a:solidFill>
            <a:srgbClr val="081639"/>
          </a:solidFill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2"/>
          <p:cNvSpPr txBox="1"/>
          <p:nvPr/>
        </p:nvSpPr>
        <p:spPr>
          <a:xfrm>
            <a:off x="715056" y="304296"/>
            <a:ext cx="95919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6DF9D7"/>
                </a:solidFill>
                <a:latin typeface="Poppins"/>
                <a:ea typeface="Poppins"/>
                <a:cs typeface="Poppins"/>
                <a:sym typeface="Poppins"/>
              </a:rPr>
              <a:t>Trabalho 2 – Meta-heurísticas</a:t>
            </a:r>
            <a:endParaRPr b="0" i="0" sz="3400" u="none" cap="none" strike="noStrike">
              <a:solidFill>
                <a:srgbClr val="6DF9D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5" name="Google Shape;355;p42"/>
          <p:cNvSpPr txBox="1"/>
          <p:nvPr/>
        </p:nvSpPr>
        <p:spPr>
          <a:xfrm>
            <a:off x="715050" y="938500"/>
            <a:ext cx="7069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Problema do Caixeiro Viajante (TSP) com ACO</a:t>
            </a:r>
            <a:endParaRPr sz="2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56" name="Google Shape;35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0148" y="350754"/>
            <a:ext cx="2078481" cy="50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0960" y="400519"/>
            <a:ext cx="2317314" cy="405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ce gráfica do usuário, Aplicativo&#10;&#10;Descrição gerada automaticamente" id="358" name="Google Shape;358;p42"/>
          <p:cNvPicPr preferRelativeResize="0"/>
          <p:nvPr/>
        </p:nvPicPr>
        <p:blipFill rotWithShape="1">
          <a:blip r:embed="rId5">
            <a:alphaModFix/>
          </a:blip>
          <a:srcRect b="0" l="0" r="67757" t="0"/>
          <a:stretch/>
        </p:blipFill>
        <p:spPr>
          <a:xfrm>
            <a:off x="13091012" y="44936"/>
            <a:ext cx="1139321" cy="115293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2"/>
          <p:cNvSpPr/>
          <p:nvPr/>
        </p:nvSpPr>
        <p:spPr>
          <a:xfrm>
            <a:off x="793800" y="2042650"/>
            <a:ext cx="54039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900"/>
              <a:buFont typeface="DM Sans"/>
              <a:buNone/>
            </a:pPr>
            <a:r>
              <a:rPr b="0" i="0" lang="en-US" sz="290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Implementação em JavaScript</a:t>
            </a:r>
            <a:endParaRPr b="0" i="0" sz="2900" u="none" cap="none" strike="noStrike"/>
          </a:p>
        </p:txBody>
      </p:sp>
      <p:pic>
        <p:nvPicPr>
          <p:cNvPr descr="preencoded.png" id="360" name="Google Shape;360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800" y="2867307"/>
            <a:ext cx="737115" cy="106973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2"/>
          <p:cNvSpPr/>
          <p:nvPr/>
        </p:nvSpPr>
        <p:spPr>
          <a:xfrm>
            <a:off x="1752014" y="3045572"/>
            <a:ext cx="20025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50"/>
              <a:buFont typeface="DM Sans"/>
              <a:buNone/>
            </a:pPr>
            <a:r>
              <a:rPr b="0" i="0" lang="en-US" sz="145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Leitura do Arquivo TSP</a:t>
            </a:r>
            <a:endParaRPr b="0" i="0" sz="1450" u="none" cap="none" strike="noStrike"/>
          </a:p>
        </p:txBody>
      </p:sp>
      <p:sp>
        <p:nvSpPr>
          <p:cNvPr id="362" name="Google Shape;362;p42"/>
          <p:cNvSpPr/>
          <p:nvPr/>
        </p:nvSpPr>
        <p:spPr>
          <a:xfrm>
            <a:off x="1752014" y="3431046"/>
            <a:ext cx="12084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150"/>
              <a:buFont typeface="Inter"/>
              <a:buNone/>
            </a:pPr>
            <a:r>
              <a:rPr b="0" i="0" lang="en-US" sz="11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Extrai dados de cidades de arquivos .tsp.</a:t>
            </a:r>
            <a:endParaRPr b="0" i="0" sz="1150" u="none" cap="none" strike="noStrike"/>
          </a:p>
        </p:txBody>
      </p:sp>
      <p:pic>
        <p:nvPicPr>
          <p:cNvPr descr="preencoded.png" id="363" name="Google Shape;363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3800" y="3937042"/>
            <a:ext cx="737115" cy="106973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2"/>
          <p:cNvSpPr/>
          <p:nvPr/>
        </p:nvSpPr>
        <p:spPr>
          <a:xfrm>
            <a:off x="1752014" y="4115309"/>
            <a:ext cx="18429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50"/>
              <a:buFont typeface="DM Sans"/>
              <a:buNone/>
            </a:pPr>
            <a:r>
              <a:rPr b="0" i="0" lang="en-US" sz="145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Matriz de Distâncias</a:t>
            </a:r>
            <a:endParaRPr b="0" i="0" sz="1450" u="none" cap="none" strike="noStrike"/>
          </a:p>
        </p:txBody>
      </p:sp>
      <p:sp>
        <p:nvSpPr>
          <p:cNvPr id="365" name="Google Shape;365;p42"/>
          <p:cNvSpPr/>
          <p:nvPr/>
        </p:nvSpPr>
        <p:spPr>
          <a:xfrm>
            <a:off x="1752014" y="4500782"/>
            <a:ext cx="12084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150"/>
              <a:buFont typeface="Inter"/>
              <a:buNone/>
            </a:pPr>
            <a:r>
              <a:rPr b="0" i="0" lang="en-US" sz="11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Calcula distâncias entre cada par de cidades.</a:t>
            </a:r>
            <a:endParaRPr b="0" i="0" sz="1150" u="none" cap="none" strike="noStrike"/>
          </a:p>
        </p:txBody>
      </p:sp>
      <p:pic>
        <p:nvPicPr>
          <p:cNvPr descr="preencoded.png" id="366" name="Google Shape;366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3800" y="5006779"/>
            <a:ext cx="737115" cy="106973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2"/>
          <p:cNvSpPr/>
          <p:nvPr/>
        </p:nvSpPr>
        <p:spPr>
          <a:xfrm>
            <a:off x="1752014" y="5185044"/>
            <a:ext cx="18429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50"/>
              <a:buFont typeface="DM Sans"/>
              <a:buNone/>
            </a:pPr>
            <a:r>
              <a:rPr b="0" i="0" lang="en-US" sz="145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Algoritmo ACO</a:t>
            </a:r>
            <a:endParaRPr b="0" i="0" sz="1450" u="none" cap="none" strike="noStrike"/>
          </a:p>
        </p:txBody>
      </p:sp>
      <p:sp>
        <p:nvSpPr>
          <p:cNvPr id="368" name="Google Shape;368;p42"/>
          <p:cNvSpPr/>
          <p:nvPr/>
        </p:nvSpPr>
        <p:spPr>
          <a:xfrm>
            <a:off x="1752014" y="5570517"/>
            <a:ext cx="12084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150"/>
              <a:buFont typeface="Inter"/>
              <a:buNone/>
            </a:pPr>
            <a:r>
              <a:rPr b="0" i="0" lang="en-US" sz="11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Simula formigas construindo rotas.</a:t>
            </a:r>
            <a:endParaRPr b="0" i="0" sz="1150" u="none" cap="none" strike="noStrike"/>
          </a:p>
        </p:txBody>
      </p:sp>
      <p:pic>
        <p:nvPicPr>
          <p:cNvPr descr="preencoded.png" id="369" name="Google Shape;369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3800" y="6076514"/>
            <a:ext cx="737115" cy="106973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2"/>
          <p:cNvSpPr/>
          <p:nvPr/>
        </p:nvSpPr>
        <p:spPr>
          <a:xfrm>
            <a:off x="1752014" y="6254779"/>
            <a:ext cx="18429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50"/>
              <a:buFont typeface="DM Sans"/>
              <a:buNone/>
            </a:pPr>
            <a:r>
              <a:rPr b="0" i="0" lang="en-US" sz="145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Salvar</a:t>
            </a:r>
            <a:endParaRPr b="0" i="0" sz="1450" u="none" cap="none" strike="noStrike"/>
          </a:p>
        </p:txBody>
      </p:sp>
      <p:sp>
        <p:nvSpPr>
          <p:cNvPr id="371" name="Google Shape;371;p42"/>
          <p:cNvSpPr/>
          <p:nvPr/>
        </p:nvSpPr>
        <p:spPr>
          <a:xfrm>
            <a:off x="1752014" y="6640254"/>
            <a:ext cx="12084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150"/>
              <a:buFont typeface="Inter"/>
              <a:buNone/>
            </a:pPr>
            <a:r>
              <a:rPr b="0" i="0" lang="en-US" sz="11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Salva melhor rota em arquivo .tour.</a:t>
            </a:r>
            <a:endParaRPr b="0" i="0" sz="1150" u="none" cap="none" strike="noStrike"/>
          </a:p>
        </p:txBody>
      </p:sp>
      <p:pic>
        <p:nvPicPr>
          <p:cNvPr id="372" name="Google Shape;372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69475" y="1617600"/>
            <a:ext cx="4460925" cy="66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/>
          <p:nvPr/>
        </p:nvSpPr>
        <p:spPr>
          <a:xfrm>
            <a:off x="0" y="0"/>
            <a:ext cx="14630400" cy="1617600"/>
          </a:xfrm>
          <a:prstGeom prst="rect">
            <a:avLst/>
          </a:prstGeom>
          <a:solidFill>
            <a:srgbClr val="081639"/>
          </a:solidFill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3"/>
          <p:cNvSpPr txBox="1"/>
          <p:nvPr/>
        </p:nvSpPr>
        <p:spPr>
          <a:xfrm>
            <a:off x="715056" y="304296"/>
            <a:ext cx="95919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6DF9D7"/>
                </a:solidFill>
                <a:latin typeface="Poppins"/>
                <a:ea typeface="Poppins"/>
                <a:cs typeface="Poppins"/>
                <a:sym typeface="Poppins"/>
              </a:rPr>
              <a:t>Trabalho 2 – Meta-heurísticas</a:t>
            </a:r>
            <a:endParaRPr b="0" i="0" sz="3400" u="none" cap="none" strike="noStrike">
              <a:solidFill>
                <a:srgbClr val="6DF9D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9" name="Google Shape;379;p43"/>
          <p:cNvSpPr txBox="1"/>
          <p:nvPr/>
        </p:nvSpPr>
        <p:spPr>
          <a:xfrm>
            <a:off x="715050" y="938500"/>
            <a:ext cx="7069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Problema do Caixeiro Viajante (TSP) com ACO</a:t>
            </a:r>
            <a:endParaRPr sz="2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80" name="Google Shape;38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0148" y="350754"/>
            <a:ext cx="2078481" cy="50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0960" y="400519"/>
            <a:ext cx="2317314" cy="405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ce gráfica do usuário, Aplicativo&#10;&#10;Descrição gerada automaticamente" id="382" name="Google Shape;382;p43"/>
          <p:cNvPicPr preferRelativeResize="0"/>
          <p:nvPr/>
        </p:nvPicPr>
        <p:blipFill rotWithShape="1">
          <a:blip r:embed="rId5">
            <a:alphaModFix/>
          </a:blip>
          <a:srcRect b="0" l="0" r="67757" t="0"/>
          <a:stretch/>
        </p:blipFill>
        <p:spPr>
          <a:xfrm>
            <a:off x="13091012" y="44936"/>
            <a:ext cx="1139321" cy="11529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3" name="Google Shape;383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44004" y="1617600"/>
            <a:ext cx="5486396" cy="6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3"/>
          <p:cNvSpPr/>
          <p:nvPr/>
        </p:nvSpPr>
        <p:spPr>
          <a:xfrm>
            <a:off x="793800" y="1841925"/>
            <a:ext cx="73761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450"/>
              <a:buFont typeface="DM Sans"/>
              <a:buNone/>
            </a:pPr>
            <a:r>
              <a:rPr b="0" i="0" lang="en-US" sz="445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Resultados Experimentais</a:t>
            </a:r>
            <a:endParaRPr b="0" i="0" sz="4450" u="none" cap="none" strike="noStrike"/>
          </a:p>
        </p:txBody>
      </p:sp>
      <p:sp>
        <p:nvSpPr>
          <p:cNvPr id="385" name="Google Shape;385;p43"/>
          <p:cNvSpPr/>
          <p:nvPr/>
        </p:nvSpPr>
        <p:spPr>
          <a:xfrm>
            <a:off x="793800" y="2934316"/>
            <a:ext cx="78609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850"/>
              <a:buFont typeface="DM Sans"/>
              <a:buNone/>
            </a:pPr>
            <a:r>
              <a:rPr b="0" i="0" lang="en-US" sz="585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34,046</a:t>
            </a:r>
            <a:endParaRPr b="0" i="0" sz="5850" u="none" cap="none" strike="noStrike"/>
          </a:p>
        </p:txBody>
      </p:sp>
      <p:sp>
        <p:nvSpPr>
          <p:cNvPr id="386" name="Google Shape;386;p43"/>
          <p:cNvSpPr/>
          <p:nvPr/>
        </p:nvSpPr>
        <p:spPr>
          <a:xfrm>
            <a:off x="793800" y="3904063"/>
            <a:ext cx="78609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Distância inicial com configuração padrão.</a:t>
            </a:r>
            <a:endParaRPr b="0" i="0" sz="1750" u="none" cap="none" strike="noStrike"/>
          </a:p>
        </p:txBody>
      </p:sp>
      <p:sp>
        <p:nvSpPr>
          <p:cNvPr id="387" name="Google Shape;387;p43"/>
          <p:cNvSpPr/>
          <p:nvPr/>
        </p:nvSpPr>
        <p:spPr>
          <a:xfrm>
            <a:off x="793800" y="4991195"/>
            <a:ext cx="78609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5850"/>
              <a:buFont typeface="DM Sans"/>
              <a:buNone/>
            </a:pPr>
            <a:r>
              <a:rPr b="0" i="0" lang="en-US" sz="585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32,849</a:t>
            </a:r>
            <a:endParaRPr b="0" i="0" sz="5850" u="none" cap="none" strike="noStrike"/>
          </a:p>
        </p:txBody>
      </p:sp>
      <p:sp>
        <p:nvSpPr>
          <p:cNvPr id="388" name="Google Shape;388;p43"/>
          <p:cNvSpPr/>
          <p:nvPr/>
        </p:nvSpPr>
        <p:spPr>
          <a:xfrm>
            <a:off x="793800" y="5960941"/>
            <a:ext cx="78609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Distância otimizada com ajustes de parâmetros.</a:t>
            </a:r>
            <a:endParaRPr b="0" i="0" sz="1750" u="none" cap="none" strike="noStrike"/>
          </a:p>
        </p:txBody>
      </p:sp>
      <p:sp>
        <p:nvSpPr>
          <p:cNvPr id="389" name="Google Shape;389;p43"/>
          <p:cNvSpPr/>
          <p:nvPr/>
        </p:nvSpPr>
        <p:spPr>
          <a:xfrm>
            <a:off x="793800" y="6541826"/>
            <a:ext cx="78609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Ajustar o número de formigas e iterações melhora a solução. O tempo de execução também aumenta.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5" name="Google Shape;39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4"/>
          <p:cNvSpPr/>
          <p:nvPr/>
        </p:nvSpPr>
        <p:spPr>
          <a:xfrm>
            <a:off x="6280200" y="3280050"/>
            <a:ext cx="75564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None/>
            </a:pPr>
            <a:r>
              <a:rPr b="0" i="0" lang="en-US" sz="9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#</a:t>
            </a:r>
            <a:r>
              <a:rPr lang="en-US" sz="3650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Aprendizado Supervisionado para Concessão de Crédito</a:t>
            </a:r>
            <a:endParaRPr sz="3650">
              <a:solidFill>
                <a:srgbClr val="03030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7" name="Google Shape;397;p44"/>
          <p:cNvSpPr/>
          <p:nvPr/>
        </p:nvSpPr>
        <p:spPr>
          <a:xfrm>
            <a:off x="6280190" y="5504682"/>
            <a:ext cx="75564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Este trabalho apresenta uma análise comparativa de modelos de aprendizado supervisionado. O objetivo é avaliar o desempenho na concessão de crédito. Inclui a estratégia experimental, resultados comparativos e otimização do melhor modelo.</a:t>
            </a:r>
            <a:endParaRPr b="0" i="0" sz="1750" u="none" cap="none" strike="noStrike"/>
          </a:p>
        </p:txBody>
      </p:sp>
      <p:pic>
        <p:nvPicPr>
          <p:cNvPr id="398" name="Google Shape;39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2650" y="7566825"/>
            <a:ext cx="2287750" cy="66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5"/>
          <p:cNvSpPr/>
          <p:nvPr/>
        </p:nvSpPr>
        <p:spPr>
          <a:xfrm>
            <a:off x="0" y="0"/>
            <a:ext cx="14630400" cy="1617600"/>
          </a:xfrm>
          <a:prstGeom prst="rect">
            <a:avLst/>
          </a:prstGeom>
          <a:solidFill>
            <a:srgbClr val="081639"/>
          </a:solidFill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5"/>
          <p:cNvSpPr txBox="1"/>
          <p:nvPr/>
        </p:nvSpPr>
        <p:spPr>
          <a:xfrm>
            <a:off x="715056" y="304296"/>
            <a:ext cx="95919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6DF9D7"/>
                </a:solidFill>
                <a:latin typeface="Poppins"/>
                <a:ea typeface="Poppins"/>
                <a:cs typeface="Poppins"/>
                <a:sym typeface="Poppins"/>
              </a:rPr>
              <a:t>Atividade final</a:t>
            </a:r>
            <a:endParaRPr b="0" i="0" sz="3400" u="none" cap="none" strike="noStrike">
              <a:solidFill>
                <a:srgbClr val="6DF9D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5" name="Google Shape;405;p45"/>
          <p:cNvSpPr txBox="1"/>
          <p:nvPr/>
        </p:nvSpPr>
        <p:spPr>
          <a:xfrm>
            <a:off x="715050" y="938500"/>
            <a:ext cx="7069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Aprendizado Supervisionado</a:t>
            </a:r>
            <a:endParaRPr sz="2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06" name="Google Shape;40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0148" y="350754"/>
            <a:ext cx="2078481" cy="50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0960" y="400519"/>
            <a:ext cx="2317314" cy="405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ce gráfica do usuário, Aplicativo&#10;&#10;Descrição gerada automaticamente" id="408" name="Google Shape;408;p45"/>
          <p:cNvPicPr preferRelativeResize="0"/>
          <p:nvPr/>
        </p:nvPicPr>
        <p:blipFill rotWithShape="1">
          <a:blip r:embed="rId5">
            <a:alphaModFix/>
          </a:blip>
          <a:srcRect b="0" l="0" r="67757" t="0"/>
          <a:stretch/>
        </p:blipFill>
        <p:spPr>
          <a:xfrm>
            <a:off x="13091012" y="44936"/>
            <a:ext cx="1139321" cy="115293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5"/>
          <p:cNvSpPr/>
          <p:nvPr/>
        </p:nvSpPr>
        <p:spPr>
          <a:xfrm>
            <a:off x="804850" y="2021489"/>
            <a:ext cx="65328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450"/>
              <a:buFont typeface="DM Sans"/>
              <a:buNone/>
            </a:pPr>
            <a:r>
              <a:rPr lang="en-US" sz="4450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Dataset e Modelagem</a:t>
            </a:r>
            <a:endParaRPr b="0" i="0" sz="4450" u="none" cap="none" strike="noStrike"/>
          </a:p>
        </p:txBody>
      </p:sp>
      <p:sp>
        <p:nvSpPr>
          <p:cNvPr id="410" name="Google Shape;410;p45"/>
          <p:cNvSpPr/>
          <p:nvPr/>
        </p:nvSpPr>
        <p:spPr>
          <a:xfrm>
            <a:off x="804850" y="2810100"/>
            <a:ext cx="6244800" cy="3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Objetivo: Prever aprovação (1) ou negação (0) de crédito</a:t>
            </a:r>
            <a:endParaRPr sz="1750">
              <a:solidFill>
                <a:srgbClr val="46464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Divisão: 80% treino, 20% teste (sem cross-validation devido ao volume)</a:t>
            </a:r>
            <a:endParaRPr sz="1750">
              <a:solidFill>
                <a:srgbClr val="46464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Modelos testados:</a:t>
            </a:r>
            <a:endParaRPr b="1" sz="1750">
              <a:solidFill>
                <a:srgbClr val="46464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Char char="●"/>
            </a:pPr>
            <a:r>
              <a:rPr lang="en-US" sz="1750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KNN</a:t>
            </a:r>
            <a:endParaRPr sz="1750">
              <a:solidFill>
                <a:srgbClr val="46464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Char char="●"/>
            </a:pPr>
            <a:r>
              <a:rPr lang="en-US" sz="1750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Árvore de Decisão</a:t>
            </a:r>
            <a:endParaRPr sz="1750">
              <a:solidFill>
                <a:srgbClr val="46464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Char char="●"/>
            </a:pPr>
            <a:r>
              <a:rPr lang="en-US" sz="1750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MLP</a:t>
            </a:r>
            <a:endParaRPr sz="1750">
              <a:solidFill>
                <a:srgbClr val="46464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Char char="●"/>
            </a:pPr>
            <a:r>
              <a:rPr lang="en-US" sz="1750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SVM</a:t>
            </a:r>
            <a:endParaRPr sz="1750">
              <a:solidFill>
                <a:srgbClr val="46464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Char char="●"/>
            </a:pPr>
            <a:r>
              <a:rPr lang="en-US" sz="1750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Random Forest</a:t>
            </a:r>
            <a:endParaRPr sz="1750">
              <a:solidFill>
                <a:srgbClr val="46464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Char char="●"/>
            </a:pPr>
            <a:r>
              <a:rPr lang="en-US" sz="1750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AdaBoost</a:t>
            </a:r>
            <a:endParaRPr sz="1750">
              <a:solidFill>
                <a:srgbClr val="46464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Char char="●"/>
            </a:pPr>
            <a:r>
              <a:rPr lang="en-US" sz="1750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Naive Bayes</a:t>
            </a:r>
            <a:endParaRPr sz="1750">
              <a:solidFill>
                <a:srgbClr val="46464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None/>
            </a:pPr>
            <a:r>
              <a:t/>
            </a:r>
            <a:endParaRPr sz="1750">
              <a:solidFill>
                <a:srgbClr val="46464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reencoded.png" id="411" name="Google Shape;411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99525" y="2021500"/>
            <a:ext cx="6532801" cy="475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6"/>
          <p:cNvSpPr/>
          <p:nvPr/>
        </p:nvSpPr>
        <p:spPr>
          <a:xfrm>
            <a:off x="0" y="0"/>
            <a:ext cx="14630400" cy="1617600"/>
          </a:xfrm>
          <a:prstGeom prst="rect">
            <a:avLst/>
          </a:prstGeom>
          <a:solidFill>
            <a:srgbClr val="081639"/>
          </a:solidFill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46"/>
          <p:cNvSpPr txBox="1"/>
          <p:nvPr/>
        </p:nvSpPr>
        <p:spPr>
          <a:xfrm>
            <a:off x="715056" y="304296"/>
            <a:ext cx="95919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6DF9D7"/>
                </a:solidFill>
                <a:latin typeface="Poppins"/>
                <a:ea typeface="Poppins"/>
                <a:cs typeface="Poppins"/>
                <a:sym typeface="Poppins"/>
              </a:rPr>
              <a:t>Atividade final</a:t>
            </a:r>
            <a:endParaRPr b="0" i="0" sz="3400" u="none" cap="none" strike="noStrike">
              <a:solidFill>
                <a:srgbClr val="6DF9D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8" name="Google Shape;418;p46"/>
          <p:cNvSpPr txBox="1"/>
          <p:nvPr/>
        </p:nvSpPr>
        <p:spPr>
          <a:xfrm>
            <a:off x="715050" y="938500"/>
            <a:ext cx="7069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Aprendizado Supervisionado</a:t>
            </a:r>
            <a:endParaRPr sz="2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19" name="Google Shape;41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0148" y="350754"/>
            <a:ext cx="2078481" cy="50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0960" y="400519"/>
            <a:ext cx="2317314" cy="405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ce gráfica do usuário, Aplicativo&#10;&#10;Descrição gerada automaticamente" id="421" name="Google Shape;421;p46"/>
          <p:cNvPicPr preferRelativeResize="0"/>
          <p:nvPr/>
        </p:nvPicPr>
        <p:blipFill rotWithShape="1">
          <a:blip r:embed="rId5">
            <a:alphaModFix/>
          </a:blip>
          <a:srcRect b="0" l="0" r="67757" t="0"/>
          <a:stretch/>
        </p:blipFill>
        <p:spPr>
          <a:xfrm>
            <a:off x="13091012" y="44936"/>
            <a:ext cx="1139321" cy="115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770000"/>
            <a:ext cx="6554373" cy="630719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6"/>
          <p:cNvSpPr/>
          <p:nvPr/>
        </p:nvSpPr>
        <p:spPr>
          <a:xfrm>
            <a:off x="6910625" y="2121553"/>
            <a:ext cx="75564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Na imagem a esquerda, está o resultado de alguns modelos, como MLP e Random Forest demoraram muito, cancelei a execução a considerei o KNN como o melhor modelo, o modelo default teve um resultado melhor.</a:t>
            </a:r>
            <a:endParaRPr b="0" i="0" sz="1750" u="none" cap="none" strike="noStrike"/>
          </a:p>
        </p:txBody>
      </p:sp>
      <p:pic>
        <p:nvPicPr>
          <p:cNvPr id="424" name="Google Shape;42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0625" y="5008875"/>
            <a:ext cx="7642949" cy="30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18988" y="4195150"/>
            <a:ext cx="993457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/>
          <p:nvPr/>
        </p:nvSpPr>
        <p:spPr>
          <a:xfrm>
            <a:off x="0" y="0"/>
            <a:ext cx="14630400" cy="1617600"/>
          </a:xfrm>
          <a:prstGeom prst="rect">
            <a:avLst/>
          </a:prstGeom>
          <a:solidFill>
            <a:srgbClr val="081639"/>
          </a:solidFill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7"/>
          <p:cNvSpPr txBox="1"/>
          <p:nvPr/>
        </p:nvSpPr>
        <p:spPr>
          <a:xfrm>
            <a:off x="715056" y="304296"/>
            <a:ext cx="95919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6DF9D7"/>
                </a:solidFill>
                <a:latin typeface="Poppins"/>
                <a:ea typeface="Poppins"/>
                <a:cs typeface="Poppins"/>
                <a:sym typeface="Poppins"/>
              </a:rPr>
              <a:t>Atividade final</a:t>
            </a:r>
            <a:endParaRPr b="0" i="0" sz="3400" u="none" cap="none" strike="noStrike">
              <a:solidFill>
                <a:srgbClr val="6DF9D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p47"/>
          <p:cNvSpPr txBox="1"/>
          <p:nvPr/>
        </p:nvSpPr>
        <p:spPr>
          <a:xfrm>
            <a:off x="715050" y="938500"/>
            <a:ext cx="7069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Aprendizado Supervisionado</a:t>
            </a:r>
            <a:endParaRPr sz="2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33" name="Google Shape;43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0148" y="350754"/>
            <a:ext cx="2078481" cy="50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0960" y="400519"/>
            <a:ext cx="2317314" cy="405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ce gráfica do usuário, Aplicativo&#10;&#10;Descrição gerada automaticamente" id="435" name="Google Shape;435;p47"/>
          <p:cNvPicPr preferRelativeResize="0"/>
          <p:nvPr/>
        </p:nvPicPr>
        <p:blipFill rotWithShape="1">
          <a:blip r:embed="rId5">
            <a:alphaModFix/>
          </a:blip>
          <a:srcRect b="0" l="0" r="67757" t="0"/>
          <a:stretch/>
        </p:blipFill>
        <p:spPr>
          <a:xfrm>
            <a:off x="13091012" y="44936"/>
            <a:ext cx="1139321" cy="115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770000"/>
            <a:ext cx="13955637" cy="63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8"/>
          <p:cNvSpPr txBox="1"/>
          <p:nvPr/>
        </p:nvSpPr>
        <p:spPr>
          <a:xfrm>
            <a:off x="578550" y="4475280"/>
            <a:ext cx="50298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Obrigado!</a:t>
            </a:r>
            <a:endParaRPr sz="43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42" name="Google Shape;44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1015" y="7033954"/>
            <a:ext cx="2809044" cy="683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04624" y="7116145"/>
            <a:ext cx="313182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ce gráfica do usuário, Aplicativo&#10;&#10;Descrição gerada automaticamente" id="444" name="Google Shape;444;p48"/>
          <p:cNvPicPr preferRelativeResize="0"/>
          <p:nvPr/>
        </p:nvPicPr>
        <p:blipFill rotWithShape="1">
          <a:blip r:embed="rId6">
            <a:alphaModFix/>
          </a:blip>
          <a:srcRect b="0" l="0" r="67757" t="0"/>
          <a:stretch/>
        </p:blipFill>
        <p:spPr>
          <a:xfrm>
            <a:off x="13018099" y="6670280"/>
            <a:ext cx="1423381" cy="1440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ce gráfica do usuário, Aplicativo&#10;&#10;Descrição gerada automaticamente" id="445" name="Google Shape;445;p48"/>
          <p:cNvPicPr preferRelativeResize="0"/>
          <p:nvPr/>
        </p:nvPicPr>
        <p:blipFill rotWithShape="1">
          <a:blip r:embed="rId6">
            <a:alphaModFix/>
          </a:blip>
          <a:srcRect b="0" l="0" r="67757" t="0"/>
          <a:stretch/>
        </p:blipFill>
        <p:spPr>
          <a:xfrm>
            <a:off x="244875" y="252051"/>
            <a:ext cx="4900726" cy="43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/>
        </p:nvSpPr>
        <p:spPr>
          <a:xfrm>
            <a:off x="715050" y="1399650"/>
            <a:ext cx="115014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 lnSpcReduction="10000"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Nesta apresentação, demonstrarei três projetos desenvolvidos na disciplina, abrangendo desde fundamentos até aplicações práticas.</a:t>
            </a:r>
            <a:endParaRPr b="0" i="0" sz="2400" u="none" cap="none" strike="noStrik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2" name="Google Shape;172;p33"/>
          <p:cNvSpPr txBox="1"/>
          <p:nvPr/>
        </p:nvSpPr>
        <p:spPr>
          <a:xfrm>
            <a:off x="715056" y="661386"/>
            <a:ext cx="95919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6DF9D7"/>
                </a:solidFill>
                <a:latin typeface="Poppins"/>
                <a:ea typeface="Poppins"/>
                <a:cs typeface="Poppins"/>
                <a:sym typeface="Poppins"/>
              </a:rPr>
              <a:t>Atividade Final - </a:t>
            </a:r>
            <a:r>
              <a:rPr b="1" i="0" lang="en-US" sz="3400" u="none" cap="none" strike="noStrike">
                <a:solidFill>
                  <a:srgbClr val="6DF9D7"/>
                </a:solidFill>
                <a:latin typeface="Poppins"/>
                <a:ea typeface="Poppins"/>
                <a:cs typeface="Poppins"/>
                <a:sym typeface="Poppins"/>
              </a:rPr>
              <a:t>Inteligência Artificial</a:t>
            </a:r>
            <a:endParaRPr sz="1700"/>
          </a:p>
        </p:txBody>
      </p:sp>
      <p:pic>
        <p:nvPicPr>
          <p:cNvPr id="173" name="Google Shape;17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4608" y="7332962"/>
            <a:ext cx="2078481" cy="50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65830" y="7365238"/>
            <a:ext cx="2317314" cy="40595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/>
          <p:nvPr/>
        </p:nvSpPr>
        <p:spPr>
          <a:xfrm>
            <a:off x="785040" y="2347080"/>
            <a:ext cx="1148100" cy="1191300"/>
          </a:xfrm>
          <a:prstGeom prst="ellipse">
            <a:avLst/>
          </a:prstGeom>
          <a:noFill/>
          <a:ln cap="flat" cmpd="sng" w="19050">
            <a:solidFill>
              <a:srgbClr val="6DF9D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6DF9D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3"/>
          <p:cNvSpPr txBox="1"/>
          <p:nvPr/>
        </p:nvSpPr>
        <p:spPr>
          <a:xfrm>
            <a:off x="2086401" y="2584925"/>
            <a:ext cx="74136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F9D7"/>
              </a:buClr>
              <a:buSzPts val="2400"/>
              <a:buFont typeface="Arial"/>
              <a:buNone/>
            </a:pPr>
            <a:r>
              <a:rPr lang="en-US" sz="2600">
                <a:solidFill>
                  <a:srgbClr val="6DF9D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Trabalho 1 – </a:t>
            </a:r>
            <a:r>
              <a:rPr lang="en-US" sz="2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Sistemas de Busca</a:t>
            </a:r>
            <a:endParaRPr sz="26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F9D7"/>
              </a:buClr>
              <a:buSzPts val="2400"/>
              <a:buFont typeface="Arial"/>
              <a:buNone/>
            </a:pPr>
            <a:r>
              <a:rPr lang="en-US" sz="1496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Algoritmo MinMax para o Jogo da Vel</a:t>
            </a:r>
            <a:r>
              <a:rPr lang="en-US" sz="1496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ha</a:t>
            </a:r>
            <a:endParaRPr sz="1496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7" name="Google Shape;177;p33"/>
          <p:cNvSpPr/>
          <p:nvPr/>
        </p:nvSpPr>
        <p:spPr>
          <a:xfrm>
            <a:off x="785040" y="3879241"/>
            <a:ext cx="1148100" cy="1191300"/>
          </a:xfrm>
          <a:prstGeom prst="ellipse">
            <a:avLst/>
          </a:prstGeom>
          <a:noFill/>
          <a:ln cap="flat" cmpd="sng" w="19050">
            <a:solidFill>
              <a:srgbClr val="6DF9D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6DF9D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abeça com engrenagens estrutura de tópicos" id="178" name="Google Shape;178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8215" y="4038159"/>
            <a:ext cx="841847" cy="87340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 txBox="1"/>
          <p:nvPr/>
        </p:nvSpPr>
        <p:spPr>
          <a:xfrm>
            <a:off x="2086398" y="4015124"/>
            <a:ext cx="56697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6DF9D7"/>
              </a:buClr>
              <a:buSzPct val="55813"/>
              <a:buFont typeface="Arial"/>
              <a:buNone/>
            </a:pPr>
            <a:r>
              <a:rPr lang="en-US" sz="4300">
                <a:solidFill>
                  <a:srgbClr val="6DF9D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Trabalho 2 – </a:t>
            </a:r>
            <a:r>
              <a:rPr lang="en-US" sz="43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Meta-heurísticas</a:t>
            </a:r>
            <a:endParaRPr sz="43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6DF9D7"/>
              </a:buClr>
              <a:buSzPct val="114285"/>
              <a:buFont typeface="Arial"/>
              <a:buNone/>
            </a:pPr>
            <a:r>
              <a:rPr lang="en-US" sz="2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ACO (Otimização por Colônia de Formigas) para o Problema do Caixeiro Viajante (TSP).</a:t>
            </a:r>
            <a:endParaRPr sz="14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sz="2400">
              <a:solidFill>
                <a:srgbClr val="6DF9D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descr="Interface gráfica do usuário, Aplicativo&#10;&#10;Descrição gerada automaticamente" id="180" name="Google Shape;180;p33"/>
          <p:cNvPicPr preferRelativeResize="0"/>
          <p:nvPr/>
        </p:nvPicPr>
        <p:blipFill rotWithShape="1">
          <a:blip r:embed="rId7">
            <a:alphaModFix/>
          </a:blip>
          <a:srcRect b="0" l="0" r="67757" t="0"/>
          <a:stretch/>
        </p:blipFill>
        <p:spPr>
          <a:xfrm>
            <a:off x="12975882" y="7009655"/>
            <a:ext cx="1139321" cy="115293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3"/>
          <p:cNvSpPr/>
          <p:nvPr/>
        </p:nvSpPr>
        <p:spPr>
          <a:xfrm>
            <a:off x="795287" y="5314522"/>
            <a:ext cx="1148100" cy="1191300"/>
          </a:xfrm>
          <a:prstGeom prst="ellipse">
            <a:avLst/>
          </a:prstGeom>
          <a:noFill/>
          <a:ln cap="flat" cmpd="sng" w="19050">
            <a:solidFill>
              <a:srgbClr val="6DF9D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6DF9D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3"/>
          <p:cNvSpPr txBox="1"/>
          <p:nvPr/>
        </p:nvSpPr>
        <p:spPr>
          <a:xfrm>
            <a:off x="2086398" y="5577984"/>
            <a:ext cx="6957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6DF9D7"/>
              </a:buClr>
              <a:buSzPct val="47058"/>
              <a:buFont typeface="Arial"/>
              <a:buNone/>
            </a:pPr>
            <a:r>
              <a:rPr lang="en-US" sz="5100">
                <a:solidFill>
                  <a:srgbClr val="6DF9D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Trabalho 3 – </a:t>
            </a:r>
            <a:r>
              <a:rPr lang="en-US" sz="51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Aprendizado supervisionado</a:t>
            </a:r>
            <a:endParaRPr sz="51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6DF9D7"/>
              </a:buClr>
              <a:buSzPct val="85714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Modelo preditivo para concessão de crédito.</a:t>
            </a:r>
            <a:endParaRPr sz="2800">
              <a:solidFill>
                <a:srgbClr val="6DF9D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descr="Cidade estrutura de tópicos" id="183" name="Google Shape;183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8967" y="2445608"/>
            <a:ext cx="758320" cy="956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selho administrativo com preenchimento sólido" id="184" name="Google Shape;184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89215" y="5475645"/>
            <a:ext cx="789062" cy="871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cador estrutura de tópicos" id="185" name="Google Shape;185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2880" y="182880"/>
            <a:ext cx="101727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3"/>
          <p:cNvSpPr txBox="1"/>
          <p:nvPr/>
        </p:nvSpPr>
        <p:spPr>
          <a:xfrm>
            <a:off x="794160" y="6749040"/>
            <a:ext cx="57471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Jhonathan Ribeiro - HUB Senai 2025</a:t>
            </a:r>
            <a:endParaRPr sz="2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Prof. Rafael Staiger Bressan</a:t>
            </a:r>
            <a:endParaRPr sz="22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2" name="Google Shape;19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4"/>
          <p:cNvSpPr/>
          <p:nvPr/>
        </p:nvSpPr>
        <p:spPr>
          <a:xfrm>
            <a:off x="801390" y="3406023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4450"/>
              <a:buFont typeface="Gelasio"/>
              <a:buNone/>
            </a:pPr>
            <a:r>
              <a:rPr b="0" i="0" lang="en-US" sz="4450" u="none" cap="none" strike="noStrike">
                <a:solidFill>
                  <a:srgbClr val="312F2B"/>
                </a:solidFill>
                <a:latin typeface="Gelasio"/>
                <a:ea typeface="Gelasio"/>
                <a:cs typeface="Gelasio"/>
                <a:sym typeface="Gelasio"/>
              </a:rPr>
              <a:t>Jogo da Velha com Algoritmo MinMax</a:t>
            </a:r>
            <a:endParaRPr b="0" i="0" sz="4450" u="none" cap="none" strike="noStrike"/>
          </a:p>
        </p:txBody>
      </p:sp>
      <p:sp>
        <p:nvSpPr>
          <p:cNvPr id="194" name="Google Shape;194;p34"/>
          <p:cNvSpPr/>
          <p:nvPr/>
        </p:nvSpPr>
        <p:spPr>
          <a:xfrm>
            <a:off x="793790" y="6700361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/>
          <p:nvPr/>
        </p:nvSpPr>
        <p:spPr>
          <a:xfrm>
            <a:off x="0" y="0"/>
            <a:ext cx="14630400" cy="1617600"/>
          </a:xfrm>
          <a:prstGeom prst="rect">
            <a:avLst/>
          </a:prstGeom>
          <a:solidFill>
            <a:srgbClr val="081639"/>
          </a:solidFill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5"/>
          <p:cNvSpPr txBox="1"/>
          <p:nvPr/>
        </p:nvSpPr>
        <p:spPr>
          <a:xfrm>
            <a:off x="715056" y="304296"/>
            <a:ext cx="95919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6DF9D7"/>
                </a:solidFill>
                <a:latin typeface="Poppins"/>
                <a:ea typeface="Poppins"/>
                <a:cs typeface="Poppins"/>
                <a:sym typeface="Poppins"/>
              </a:rPr>
              <a:t>Trabalho 1 – Sistemas de Busca</a:t>
            </a:r>
            <a:endParaRPr b="0" i="0" sz="3400" u="none" cap="none" strike="noStrike">
              <a:solidFill>
                <a:srgbClr val="6DF9D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1" name="Google Shape;201;p35"/>
          <p:cNvSpPr txBox="1"/>
          <p:nvPr/>
        </p:nvSpPr>
        <p:spPr>
          <a:xfrm>
            <a:off x="715050" y="938500"/>
            <a:ext cx="70692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Algoritmo MinMax para o Jogo da Velha</a:t>
            </a:r>
            <a:endParaRPr sz="2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02" name="Google Shape;20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0148" y="350754"/>
            <a:ext cx="2078481" cy="50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0960" y="400519"/>
            <a:ext cx="2317314" cy="405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ce gráfica do usuário, Aplicativo&#10;&#10;Descrição gerada automaticamente" id="204" name="Google Shape;204;p35"/>
          <p:cNvPicPr preferRelativeResize="0"/>
          <p:nvPr/>
        </p:nvPicPr>
        <p:blipFill rotWithShape="1">
          <a:blip r:embed="rId5">
            <a:alphaModFix/>
          </a:blip>
          <a:srcRect b="0" l="0" r="67757" t="0"/>
          <a:stretch/>
        </p:blipFill>
        <p:spPr>
          <a:xfrm>
            <a:off x="13091012" y="44936"/>
            <a:ext cx="1139321" cy="115293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5"/>
          <p:cNvSpPr/>
          <p:nvPr/>
        </p:nvSpPr>
        <p:spPr>
          <a:xfrm>
            <a:off x="708425" y="1747450"/>
            <a:ext cx="51264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3950"/>
              <a:buFont typeface="Gelasio"/>
              <a:buNone/>
            </a:pPr>
            <a:r>
              <a:rPr b="0" i="0" lang="en-US" sz="3950" u="none" cap="none" strike="noStrike">
                <a:solidFill>
                  <a:srgbClr val="312F2B"/>
                </a:solidFill>
                <a:latin typeface="Gelasio"/>
                <a:ea typeface="Gelasio"/>
                <a:cs typeface="Gelasio"/>
                <a:sym typeface="Gelasio"/>
              </a:rPr>
              <a:t>Problema e Desafios</a:t>
            </a:r>
            <a:endParaRPr b="0" i="0" sz="3950" u="none" cap="none" strike="noStrike"/>
          </a:p>
        </p:txBody>
      </p:sp>
      <p:sp>
        <p:nvSpPr>
          <p:cNvPr id="206" name="Google Shape;206;p35"/>
          <p:cNvSpPr/>
          <p:nvPr/>
        </p:nvSpPr>
        <p:spPr>
          <a:xfrm>
            <a:off x="708425" y="2716511"/>
            <a:ext cx="461400" cy="379200"/>
          </a:xfrm>
          <a:prstGeom prst="roundRect">
            <a:avLst>
              <a:gd fmla="val 18667" name="adj"/>
            </a:avLst>
          </a:prstGeom>
          <a:solidFill>
            <a:srgbClr val="E8E8E3"/>
          </a:solidFill>
          <a:ln cap="flat" cmpd="sng" w="9525">
            <a:solidFill>
              <a:srgbClr val="CECE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7" name="Google Shape;207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5261" y="2748089"/>
            <a:ext cx="307583" cy="31598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5"/>
          <p:cNvSpPr/>
          <p:nvPr/>
        </p:nvSpPr>
        <p:spPr>
          <a:xfrm>
            <a:off x="1374856" y="2716511"/>
            <a:ext cx="2563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50"/>
              <a:buFont typeface="Gelasio"/>
              <a:buNone/>
            </a:pPr>
            <a:r>
              <a:rPr b="0" i="0" lang="en-US" sz="195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Problema Escolhido</a:t>
            </a:r>
            <a:endParaRPr b="0" i="0" sz="1950" u="none" cap="none" strike="noStrike"/>
          </a:p>
        </p:txBody>
      </p:sp>
      <p:sp>
        <p:nvSpPr>
          <p:cNvPr id="209" name="Google Shape;209;p35"/>
          <p:cNvSpPr/>
          <p:nvPr/>
        </p:nvSpPr>
        <p:spPr>
          <a:xfrm>
            <a:off x="1374850" y="3080975"/>
            <a:ext cx="78378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Lato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Desenvolver uma estratégia baseada no algoritmo MinMax para o jogo da velha que nunca perca, explore erros do jogador humano e ofereça interação intuitiva em ambiente web.</a:t>
            </a:r>
            <a:endParaRPr b="0" i="0" sz="1550" u="none" cap="none" strike="noStrike"/>
          </a:p>
        </p:txBody>
      </p:sp>
      <p:sp>
        <p:nvSpPr>
          <p:cNvPr id="210" name="Google Shape;210;p35"/>
          <p:cNvSpPr/>
          <p:nvPr/>
        </p:nvSpPr>
        <p:spPr>
          <a:xfrm>
            <a:off x="708425" y="4248132"/>
            <a:ext cx="461400" cy="379200"/>
          </a:xfrm>
          <a:prstGeom prst="roundRect">
            <a:avLst>
              <a:gd fmla="val 18667" name="adj"/>
            </a:avLst>
          </a:prstGeom>
          <a:solidFill>
            <a:srgbClr val="E8E8E3"/>
          </a:solidFill>
          <a:ln cap="flat" cmpd="sng" w="9525">
            <a:solidFill>
              <a:srgbClr val="CECE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1" name="Google Shape;211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5261" y="4279709"/>
            <a:ext cx="307583" cy="31598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/>
          <p:nvPr/>
        </p:nvSpPr>
        <p:spPr>
          <a:xfrm>
            <a:off x="1374856" y="4248132"/>
            <a:ext cx="38388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50"/>
              <a:buFont typeface="Gelasio"/>
              <a:buNone/>
            </a:pPr>
            <a:r>
              <a:rPr b="0" i="0" lang="en-US" sz="195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Complexidade da Árvore de Jogos</a:t>
            </a:r>
            <a:endParaRPr b="0" i="0" sz="1950" u="none" cap="none" strike="noStrike"/>
          </a:p>
        </p:txBody>
      </p:sp>
      <p:sp>
        <p:nvSpPr>
          <p:cNvPr id="213" name="Google Shape;213;p35"/>
          <p:cNvSpPr/>
          <p:nvPr/>
        </p:nvSpPr>
        <p:spPr>
          <a:xfrm>
            <a:off x="1374850" y="4612602"/>
            <a:ext cx="71616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Lato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Otimizar a busca para resposta em tempo real, evitando explorar todos os 9! (362.880) arranjos possíveis.</a:t>
            </a:r>
            <a:endParaRPr b="0" i="0" sz="1550" u="none" cap="none" strike="noStrike"/>
          </a:p>
        </p:txBody>
      </p:sp>
      <p:sp>
        <p:nvSpPr>
          <p:cNvPr id="214" name="Google Shape;214;p35"/>
          <p:cNvSpPr/>
          <p:nvPr/>
        </p:nvSpPr>
        <p:spPr>
          <a:xfrm>
            <a:off x="708425" y="5510072"/>
            <a:ext cx="461400" cy="379200"/>
          </a:xfrm>
          <a:prstGeom prst="roundRect">
            <a:avLst>
              <a:gd fmla="val 18667" name="adj"/>
            </a:avLst>
          </a:prstGeom>
          <a:solidFill>
            <a:srgbClr val="E8E8E3"/>
          </a:solidFill>
          <a:ln cap="flat" cmpd="sng" w="9525">
            <a:solidFill>
              <a:srgbClr val="CECE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5" name="Google Shape;215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5261" y="5541650"/>
            <a:ext cx="307583" cy="31598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/>
          <p:nvPr/>
        </p:nvSpPr>
        <p:spPr>
          <a:xfrm>
            <a:off x="1374856" y="5510072"/>
            <a:ext cx="29778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50"/>
              <a:buFont typeface="Gelasio"/>
              <a:buNone/>
            </a:pPr>
            <a:r>
              <a:rPr b="0" i="0" lang="en-US" sz="195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Tomada de Decisão Ótima</a:t>
            </a:r>
            <a:endParaRPr b="0" i="0" sz="1950" u="none" cap="none" strike="noStrike"/>
          </a:p>
        </p:txBody>
      </p:sp>
      <p:sp>
        <p:nvSpPr>
          <p:cNvPr id="217" name="Google Shape;217;p35"/>
          <p:cNvSpPr/>
          <p:nvPr/>
        </p:nvSpPr>
        <p:spPr>
          <a:xfrm>
            <a:off x="1374856" y="5874536"/>
            <a:ext cx="7161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Lato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Garantir que o algoritmo sempre escolha a melhor jogada possível, mesmo em situações de empate forçado.</a:t>
            </a:r>
            <a:endParaRPr b="0" i="0" sz="1550" u="none" cap="none" strike="noStrike"/>
          </a:p>
        </p:txBody>
      </p:sp>
      <p:sp>
        <p:nvSpPr>
          <p:cNvPr id="218" name="Google Shape;218;p35"/>
          <p:cNvSpPr/>
          <p:nvPr/>
        </p:nvSpPr>
        <p:spPr>
          <a:xfrm>
            <a:off x="708425" y="6772013"/>
            <a:ext cx="461400" cy="379200"/>
          </a:xfrm>
          <a:prstGeom prst="roundRect">
            <a:avLst>
              <a:gd fmla="val 18667" name="adj"/>
            </a:avLst>
          </a:prstGeom>
          <a:solidFill>
            <a:srgbClr val="E8E8E3"/>
          </a:solidFill>
          <a:ln cap="flat" cmpd="sng" w="9525">
            <a:solidFill>
              <a:srgbClr val="CECE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9" name="Google Shape;219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5261" y="6803591"/>
            <a:ext cx="307583" cy="31598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/>
          <p:nvPr/>
        </p:nvSpPr>
        <p:spPr>
          <a:xfrm>
            <a:off x="1374856" y="6772013"/>
            <a:ext cx="31740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50"/>
              <a:buFont typeface="Gelasio"/>
              <a:buNone/>
            </a:pPr>
            <a:r>
              <a:rPr b="0" i="0" lang="en-US" sz="195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Interação Homem-Máquina</a:t>
            </a:r>
            <a:endParaRPr b="0" i="0" sz="1950" u="none" cap="none" strike="noStrike"/>
          </a:p>
        </p:txBody>
      </p:sp>
      <p:sp>
        <p:nvSpPr>
          <p:cNvPr id="221" name="Google Shape;221;p35"/>
          <p:cNvSpPr/>
          <p:nvPr/>
        </p:nvSpPr>
        <p:spPr>
          <a:xfrm>
            <a:off x="1374856" y="7136476"/>
            <a:ext cx="7161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Lato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Criar interface simples e funcional que permita escolher símbolos, visualizar o estado do jogo e reiniciar facilmente.</a:t>
            </a:r>
            <a:endParaRPr b="0" i="0" sz="1550" u="none" cap="none" strike="noStrike"/>
          </a:p>
        </p:txBody>
      </p:sp>
      <p:pic>
        <p:nvPicPr>
          <p:cNvPr descr="preencoded.png" id="222" name="Google Shape;222;p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24300" y="1617600"/>
            <a:ext cx="4606099" cy="661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/>
          <p:nvPr/>
        </p:nvSpPr>
        <p:spPr>
          <a:xfrm>
            <a:off x="0" y="0"/>
            <a:ext cx="14630400" cy="1617600"/>
          </a:xfrm>
          <a:prstGeom prst="rect">
            <a:avLst/>
          </a:prstGeom>
          <a:solidFill>
            <a:srgbClr val="081639"/>
          </a:solidFill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715056" y="304296"/>
            <a:ext cx="95919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6DF9D7"/>
                </a:solidFill>
                <a:latin typeface="Poppins"/>
                <a:ea typeface="Poppins"/>
                <a:cs typeface="Poppins"/>
                <a:sym typeface="Poppins"/>
              </a:rPr>
              <a:t>Trabalho 1 – Sistemas de Busca</a:t>
            </a:r>
            <a:endParaRPr b="0" i="0" sz="3400" u="none" cap="none" strike="noStrike">
              <a:solidFill>
                <a:srgbClr val="6DF9D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" name="Google Shape;229;p36"/>
          <p:cNvSpPr txBox="1"/>
          <p:nvPr/>
        </p:nvSpPr>
        <p:spPr>
          <a:xfrm>
            <a:off x="715050" y="938500"/>
            <a:ext cx="70692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Algoritmo MinMax para o Jogo da Velha</a:t>
            </a:r>
            <a:endParaRPr sz="2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30" name="Google Shape;23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0148" y="350754"/>
            <a:ext cx="2078481" cy="50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0960" y="400519"/>
            <a:ext cx="2317314" cy="405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ce gráfica do usuário, Aplicativo&#10;&#10;Descrição gerada automaticamente" id="232" name="Google Shape;232;p36"/>
          <p:cNvPicPr preferRelativeResize="0"/>
          <p:nvPr/>
        </p:nvPicPr>
        <p:blipFill rotWithShape="1">
          <a:blip r:embed="rId5">
            <a:alphaModFix/>
          </a:blip>
          <a:srcRect b="0" l="0" r="67757" t="0"/>
          <a:stretch/>
        </p:blipFill>
        <p:spPr>
          <a:xfrm>
            <a:off x="13091012" y="44936"/>
            <a:ext cx="1139321" cy="115293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/>
          <p:nvPr/>
        </p:nvSpPr>
        <p:spPr>
          <a:xfrm>
            <a:off x="672100" y="1983600"/>
            <a:ext cx="75141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3750"/>
              <a:buFont typeface="Gelasio"/>
              <a:buNone/>
            </a:pPr>
            <a:r>
              <a:rPr b="0" i="0" lang="en-US" sz="3750" u="none" cap="none" strike="noStrike">
                <a:solidFill>
                  <a:srgbClr val="312F2B"/>
                </a:solidFill>
                <a:latin typeface="Gelasio"/>
                <a:ea typeface="Gelasio"/>
                <a:cs typeface="Gelasio"/>
                <a:sym typeface="Gelasio"/>
              </a:rPr>
              <a:t>Abordagens de Busca Consideradas</a:t>
            </a:r>
            <a:endParaRPr b="0" i="0" sz="3750" u="none" cap="none" strike="noStrike"/>
          </a:p>
        </p:txBody>
      </p:sp>
      <p:sp>
        <p:nvSpPr>
          <p:cNvPr id="234" name="Google Shape;234;p36"/>
          <p:cNvSpPr/>
          <p:nvPr/>
        </p:nvSpPr>
        <p:spPr>
          <a:xfrm>
            <a:off x="672100" y="2971944"/>
            <a:ext cx="13286100" cy="2477100"/>
          </a:xfrm>
          <a:prstGeom prst="roundRect">
            <a:avLst>
              <a:gd fmla="val 3624" name="adj"/>
            </a:avLst>
          </a:prstGeom>
          <a:noFill/>
          <a:ln cap="flat" cmpd="sng" w="9525">
            <a:solidFill>
              <a:srgbClr val="000000">
                <a:alpha val="784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6"/>
          <p:cNvSpPr/>
          <p:nvPr/>
        </p:nvSpPr>
        <p:spPr>
          <a:xfrm>
            <a:off x="679720" y="2980423"/>
            <a:ext cx="13269600" cy="6150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6"/>
          <p:cNvSpPr/>
          <p:nvPr/>
        </p:nvSpPr>
        <p:spPr>
          <a:xfrm>
            <a:off x="873196" y="3117015"/>
            <a:ext cx="40347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Abordagem</a:t>
            </a:r>
            <a:endParaRPr b="0" i="0" sz="1500" u="none" cap="none" strike="noStrike"/>
          </a:p>
        </p:txBody>
      </p:sp>
      <p:sp>
        <p:nvSpPr>
          <p:cNvPr id="237" name="Google Shape;237;p36"/>
          <p:cNvSpPr/>
          <p:nvPr/>
        </p:nvSpPr>
        <p:spPr>
          <a:xfrm>
            <a:off x="5299702" y="3117015"/>
            <a:ext cx="40311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Vantagens</a:t>
            </a:r>
            <a:endParaRPr b="0" i="0" sz="1500" u="none" cap="none" strike="noStrike"/>
          </a:p>
        </p:txBody>
      </p:sp>
      <p:sp>
        <p:nvSpPr>
          <p:cNvPr id="238" name="Google Shape;238;p36"/>
          <p:cNvSpPr/>
          <p:nvPr/>
        </p:nvSpPr>
        <p:spPr>
          <a:xfrm>
            <a:off x="9722398" y="3117015"/>
            <a:ext cx="40347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Desvantagens</a:t>
            </a:r>
            <a:endParaRPr b="0" i="0" sz="1500" u="none" cap="none" strike="noStrike"/>
          </a:p>
        </p:txBody>
      </p:sp>
      <p:sp>
        <p:nvSpPr>
          <p:cNvPr id="239" name="Google Shape;239;p36"/>
          <p:cNvSpPr/>
          <p:nvPr/>
        </p:nvSpPr>
        <p:spPr>
          <a:xfrm>
            <a:off x="679720" y="3595422"/>
            <a:ext cx="13269600" cy="6150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6"/>
          <p:cNvSpPr/>
          <p:nvPr/>
        </p:nvSpPr>
        <p:spPr>
          <a:xfrm>
            <a:off x="873196" y="3732014"/>
            <a:ext cx="40347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Força Bruta</a:t>
            </a:r>
            <a:endParaRPr b="0" i="0" sz="1500" u="none" cap="none" strike="noStrike"/>
          </a:p>
        </p:txBody>
      </p:sp>
      <p:sp>
        <p:nvSpPr>
          <p:cNvPr id="241" name="Google Shape;241;p36"/>
          <p:cNvSpPr/>
          <p:nvPr/>
        </p:nvSpPr>
        <p:spPr>
          <a:xfrm>
            <a:off x="5299702" y="3732014"/>
            <a:ext cx="40311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Simples de implementar</a:t>
            </a:r>
            <a:endParaRPr b="0" i="0" sz="1500" u="none" cap="none" strike="noStrike"/>
          </a:p>
        </p:txBody>
      </p:sp>
      <p:sp>
        <p:nvSpPr>
          <p:cNvPr id="242" name="Google Shape;242;p36"/>
          <p:cNvSpPr/>
          <p:nvPr/>
        </p:nvSpPr>
        <p:spPr>
          <a:xfrm>
            <a:off x="9722398" y="3732014"/>
            <a:ext cx="40347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Inviável para jogos maiores</a:t>
            </a:r>
            <a:endParaRPr b="0" i="0" sz="1500" u="none" cap="none" strike="noStrike"/>
          </a:p>
        </p:txBody>
      </p:sp>
      <p:sp>
        <p:nvSpPr>
          <p:cNvPr id="243" name="Google Shape;243;p36"/>
          <p:cNvSpPr/>
          <p:nvPr/>
        </p:nvSpPr>
        <p:spPr>
          <a:xfrm>
            <a:off x="679720" y="4210421"/>
            <a:ext cx="13269600" cy="6150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6"/>
          <p:cNvSpPr/>
          <p:nvPr/>
        </p:nvSpPr>
        <p:spPr>
          <a:xfrm>
            <a:off x="873196" y="4347013"/>
            <a:ext cx="40347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Heurísticas</a:t>
            </a:r>
            <a:endParaRPr b="0" i="0" sz="1500" u="none" cap="none" strike="noStrike"/>
          </a:p>
        </p:txBody>
      </p:sp>
      <p:sp>
        <p:nvSpPr>
          <p:cNvPr id="245" name="Google Shape;245;p36"/>
          <p:cNvSpPr/>
          <p:nvPr/>
        </p:nvSpPr>
        <p:spPr>
          <a:xfrm>
            <a:off x="5299702" y="4347013"/>
            <a:ext cx="40311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Rápida, baixo custo computacional</a:t>
            </a:r>
            <a:endParaRPr b="0" i="0" sz="1500" u="none" cap="none" strike="noStrike"/>
          </a:p>
        </p:txBody>
      </p:sp>
      <p:sp>
        <p:nvSpPr>
          <p:cNvPr id="246" name="Google Shape;246;p36"/>
          <p:cNvSpPr/>
          <p:nvPr/>
        </p:nvSpPr>
        <p:spPr>
          <a:xfrm>
            <a:off x="9722398" y="4347013"/>
            <a:ext cx="40347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Não garante jogada ótima</a:t>
            </a:r>
            <a:endParaRPr b="0" i="0" sz="1500" u="none" cap="none" strike="noStrike"/>
          </a:p>
        </p:txBody>
      </p:sp>
      <p:sp>
        <p:nvSpPr>
          <p:cNvPr id="247" name="Google Shape;247;p36"/>
          <p:cNvSpPr/>
          <p:nvPr/>
        </p:nvSpPr>
        <p:spPr>
          <a:xfrm>
            <a:off x="679720" y="4825420"/>
            <a:ext cx="13269600" cy="6150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6"/>
          <p:cNvSpPr/>
          <p:nvPr/>
        </p:nvSpPr>
        <p:spPr>
          <a:xfrm>
            <a:off x="873196" y="4962013"/>
            <a:ext cx="40347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MinMax</a:t>
            </a:r>
            <a:endParaRPr b="0" i="0" sz="1500" u="none" cap="none" strike="noStrike"/>
          </a:p>
        </p:txBody>
      </p:sp>
      <p:sp>
        <p:nvSpPr>
          <p:cNvPr id="249" name="Google Shape;249;p36"/>
          <p:cNvSpPr/>
          <p:nvPr/>
        </p:nvSpPr>
        <p:spPr>
          <a:xfrm>
            <a:off x="5299702" y="4962013"/>
            <a:ext cx="40311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Garante jogada ótima</a:t>
            </a:r>
            <a:endParaRPr b="0" i="0" sz="1500" u="none" cap="none" strike="noStrike"/>
          </a:p>
        </p:txBody>
      </p:sp>
      <p:sp>
        <p:nvSpPr>
          <p:cNvPr id="250" name="Google Shape;250;p36"/>
          <p:cNvSpPr/>
          <p:nvPr/>
        </p:nvSpPr>
        <p:spPr>
          <a:xfrm>
            <a:off x="9722398" y="4962013"/>
            <a:ext cx="40347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Requer recursão e avaliação de estados</a:t>
            </a:r>
            <a:endParaRPr b="0" i="0" sz="1500" u="none" cap="none" strike="noStrike"/>
          </a:p>
        </p:txBody>
      </p:sp>
      <p:sp>
        <p:nvSpPr>
          <p:cNvPr id="251" name="Google Shape;251;p36"/>
          <p:cNvSpPr/>
          <p:nvPr/>
        </p:nvSpPr>
        <p:spPr>
          <a:xfrm>
            <a:off x="672100" y="5689228"/>
            <a:ext cx="132861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O algoritmo MinMax foi escolhido por equilibrar eficiência e garantia de solução ótima. Esta abordagem permite que a IA nunca perca, garantindo sempre pelo menos um empate, enquanto mantém um tempo de resposta aceitável para o jogo da velha.</a:t>
            </a:r>
            <a:endParaRPr b="0" i="0" sz="1500" u="none" cap="none" strike="noStrike"/>
          </a:p>
        </p:txBody>
      </p:sp>
      <p:sp>
        <p:nvSpPr>
          <p:cNvPr id="252" name="Google Shape;252;p36"/>
          <p:cNvSpPr/>
          <p:nvPr/>
        </p:nvSpPr>
        <p:spPr>
          <a:xfrm>
            <a:off x="672100" y="6613184"/>
            <a:ext cx="132861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Lato"/>
              <a:buNone/>
            </a:pPr>
            <a:r>
              <a:rPr b="0" i="0" lang="en-US" sz="150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 escolha do MinMax também possibilita futuras otimizações, como a implementação da poda alfa-beta, que poderia reduzir significativamente o número de nós avaliados na árvore de decisão.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/>
          <p:nvPr/>
        </p:nvSpPr>
        <p:spPr>
          <a:xfrm>
            <a:off x="0" y="0"/>
            <a:ext cx="14630400" cy="1617600"/>
          </a:xfrm>
          <a:prstGeom prst="rect">
            <a:avLst/>
          </a:prstGeom>
          <a:solidFill>
            <a:srgbClr val="081639"/>
          </a:solidFill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7"/>
          <p:cNvSpPr txBox="1"/>
          <p:nvPr/>
        </p:nvSpPr>
        <p:spPr>
          <a:xfrm>
            <a:off x="715056" y="304296"/>
            <a:ext cx="95919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6DF9D7"/>
                </a:solidFill>
                <a:latin typeface="Poppins"/>
                <a:ea typeface="Poppins"/>
                <a:cs typeface="Poppins"/>
                <a:sym typeface="Poppins"/>
              </a:rPr>
              <a:t>Trabalho 1 – Sistemas de Busca</a:t>
            </a:r>
            <a:endParaRPr b="0" i="0" sz="3400" u="none" cap="none" strike="noStrike">
              <a:solidFill>
                <a:srgbClr val="6DF9D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9" name="Google Shape;259;p37"/>
          <p:cNvSpPr txBox="1"/>
          <p:nvPr/>
        </p:nvSpPr>
        <p:spPr>
          <a:xfrm>
            <a:off x="715050" y="938500"/>
            <a:ext cx="70692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Algoritmo MinMax para o Jogo da Velha</a:t>
            </a:r>
            <a:endParaRPr sz="2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60" name="Google Shape;26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0148" y="350754"/>
            <a:ext cx="2078481" cy="50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0960" y="400519"/>
            <a:ext cx="2317314" cy="405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ce gráfica do usuário, Aplicativo&#10;&#10;Descrição gerada automaticamente" id="262" name="Google Shape;262;p37"/>
          <p:cNvPicPr preferRelativeResize="0"/>
          <p:nvPr/>
        </p:nvPicPr>
        <p:blipFill rotWithShape="1">
          <a:blip r:embed="rId5">
            <a:alphaModFix/>
          </a:blip>
          <a:srcRect b="0" l="0" r="67757" t="0"/>
          <a:stretch/>
        </p:blipFill>
        <p:spPr>
          <a:xfrm>
            <a:off x="13091012" y="44936"/>
            <a:ext cx="1139321" cy="115293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/>
          <p:nvPr/>
        </p:nvSpPr>
        <p:spPr>
          <a:xfrm>
            <a:off x="793800" y="2066250"/>
            <a:ext cx="71670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4450"/>
              <a:buFont typeface="Gelasio"/>
              <a:buNone/>
            </a:pPr>
            <a:r>
              <a:rPr b="0" i="0" lang="en-US" sz="4450" u="none" cap="none" strike="noStrike">
                <a:solidFill>
                  <a:srgbClr val="312F2B"/>
                </a:solidFill>
                <a:latin typeface="Gelasio"/>
                <a:ea typeface="Gelasio"/>
                <a:cs typeface="Gelasio"/>
                <a:sym typeface="Gelasio"/>
              </a:rPr>
              <a:t>Desenvolvimento e Interface</a:t>
            </a:r>
            <a:endParaRPr b="0" i="0" sz="4450" u="none" cap="none" strike="noStrike"/>
          </a:p>
        </p:txBody>
      </p:sp>
      <p:sp>
        <p:nvSpPr>
          <p:cNvPr id="264" name="Google Shape;264;p37"/>
          <p:cNvSpPr/>
          <p:nvPr/>
        </p:nvSpPr>
        <p:spPr>
          <a:xfrm>
            <a:off x="793800" y="3386433"/>
            <a:ext cx="28353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2200"/>
              <a:buFont typeface="Gelasio"/>
              <a:buNone/>
            </a:pPr>
            <a:r>
              <a:rPr b="0" i="0" lang="en-US" sz="2200" u="none" cap="none" strike="noStrike">
                <a:solidFill>
                  <a:srgbClr val="312F2B"/>
                </a:solidFill>
                <a:latin typeface="Gelasio"/>
                <a:ea typeface="Gelasio"/>
                <a:cs typeface="Gelasio"/>
                <a:sym typeface="Gelasio"/>
              </a:rPr>
              <a:t>Estrutura de Dados</a:t>
            </a:r>
            <a:endParaRPr b="0" i="0" sz="2200" u="none" cap="none" strike="noStrike"/>
          </a:p>
        </p:txBody>
      </p:sp>
      <p:sp>
        <p:nvSpPr>
          <p:cNvPr id="265" name="Google Shape;265;p37"/>
          <p:cNvSpPr/>
          <p:nvPr/>
        </p:nvSpPr>
        <p:spPr>
          <a:xfrm>
            <a:off x="793800" y="3987817"/>
            <a:ext cx="6244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O tabuleiro é representado como um array de 9 posições:</a:t>
            </a:r>
            <a:endParaRPr b="0" i="0" sz="1750" u="none" cap="none" strike="noStrike"/>
          </a:p>
        </p:txBody>
      </p:sp>
      <p:sp>
        <p:nvSpPr>
          <p:cNvPr id="266" name="Google Shape;266;p37"/>
          <p:cNvSpPr/>
          <p:nvPr/>
        </p:nvSpPr>
        <p:spPr>
          <a:xfrm>
            <a:off x="793800" y="4574537"/>
            <a:ext cx="6244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Lato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let estadoJogo = ['', '', '', '', '', '', '', '', ''];</a:t>
            </a:r>
            <a:endParaRPr b="0" i="0" sz="1750" u="none" cap="none" strike="noStrike"/>
          </a:p>
        </p:txBody>
      </p:sp>
      <p:sp>
        <p:nvSpPr>
          <p:cNvPr id="267" name="Google Shape;267;p37"/>
          <p:cNvSpPr/>
          <p:nvPr/>
        </p:nvSpPr>
        <p:spPr>
          <a:xfrm>
            <a:off x="793800" y="5161259"/>
            <a:ext cx="6244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Cada célula pode conter '' (vazia), 'X' ou 'O', permitindo o rastreamento completo do estado do jogo a qualquer momento.</a:t>
            </a:r>
            <a:endParaRPr b="0" i="0" sz="1750" u="none" cap="none" strike="noStrike"/>
          </a:p>
        </p:txBody>
      </p:sp>
      <p:sp>
        <p:nvSpPr>
          <p:cNvPr id="268" name="Google Shape;268;p37"/>
          <p:cNvSpPr/>
          <p:nvPr/>
        </p:nvSpPr>
        <p:spPr>
          <a:xfrm>
            <a:off x="7599526" y="3386433"/>
            <a:ext cx="28353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2200"/>
              <a:buFont typeface="Gelasio"/>
              <a:buNone/>
            </a:pPr>
            <a:r>
              <a:rPr b="0" i="0" lang="en-US" sz="2200" u="none" cap="none" strike="noStrike">
                <a:solidFill>
                  <a:srgbClr val="312F2B"/>
                </a:solidFill>
                <a:latin typeface="Gelasio"/>
                <a:ea typeface="Gelasio"/>
                <a:cs typeface="Gelasio"/>
                <a:sym typeface="Gelasio"/>
              </a:rPr>
              <a:t>Interface Gráfica</a:t>
            </a:r>
            <a:endParaRPr b="0" i="0" sz="2200" u="none" cap="none" strike="noStrike"/>
          </a:p>
        </p:txBody>
      </p:sp>
      <p:sp>
        <p:nvSpPr>
          <p:cNvPr id="269" name="Google Shape;269;p37"/>
          <p:cNvSpPr/>
          <p:nvPr/>
        </p:nvSpPr>
        <p:spPr>
          <a:xfrm>
            <a:off x="7599526" y="3987817"/>
            <a:ext cx="6244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Desenvolvida com HTML/CSS/JavaScript:</a:t>
            </a:r>
            <a:endParaRPr b="0" i="0" sz="1750" u="none" cap="none" strike="noStrike"/>
          </a:p>
        </p:txBody>
      </p:sp>
      <p:sp>
        <p:nvSpPr>
          <p:cNvPr id="270" name="Google Shape;270;p37"/>
          <p:cNvSpPr/>
          <p:nvPr/>
        </p:nvSpPr>
        <p:spPr>
          <a:xfrm>
            <a:off x="7599526" y="4574537"/>
            <a:ext cx="6244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Lato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Tabuleiro 3×3 com display: grid</a:t>
            </a:r>
            <a:endParaRPr b="0" i="0" sz="1750" u="none" cap="none" strike="noStrike"/>
          </a:p>
        </p:txBody>
      </p:sp>
      <p:sp>
        <p:nvSpPr>
          <p:cNvPr id="271" name="Google Shape;271;p37"/>
          <p:cNvSpPr/>
          <p:nvPr/>
        </p:nvSpPr>
        <p:spPr>
          <a:xfrm>
            <a:off x="7599526" y="5032135"/>
            <a:ext cx="6244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Lato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Botões para selecionar X ou O</a:t>
            </a:r>
            <a:endParaRPr b="0" i="0" sz="1750" u="none" cap="none" strike="noStrike"/>
          </a:p>
        </p:txBody>
      </p:sp>
      <p:sp>
        <p:nvSpPr>
          <p:cNvPr id="272" name="Google Shape;272;p37"/>
          <p:cNvSpPr/>
          <p:nvPr/>
        </p:nvSpPr>
        <p:spPr>
          <a:xfrm>
            <a:off x="7599526" y="5489733"/>
            <a:ext cx="6244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Lato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Mensagens de status do jogo</a:t>
            </a:r>
            <a:endParaRPr b="0" i="0" sz="1750" u="none" cap="none" strike="noStrike"/>
          </a:p>
        </p:txBody>
      </p:sp>
      <p:sp>
        <p:nvSpPr>
          <p:cNvPr id="273" name="Google Shape;273;p37"/>
          <p:cNvSpPr/>
          <p:nvPr/>
        </p:nvSpPr>
        <p:spPr>
          <a:xfrm>
            <a:off x="7599526" y="5947331"/>
            <a:ext cx="6244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Lato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Event listeners para interação</a:t>
            </a:r>
            <a:endParaRPr b="0" i="0" sz="1750" u="none" cap="none" strike="noStrike"/>
          </a:p>
        </p:txBody>
      </p:sp>
      <p:sp>
        <p:nvSpPr>
          <p:cNvPr id="274" name="Google Shape;274;p37"/>
          <p:cNvSpPr/>
          <p:nvPr/>
        </p:nvSpPr>
        <p:spPr>
          <a:xfrm>
            <a:off x="7599526" y="6534053"/>
            <a:ext cx="6244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 função jogarIA() executa o MinMax após um pequeno delay de 500ms para melhorar a experiência do usuário.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/>
          <p:nvPr/>
        </p:nvSpPr>
        <p:spPr>
          <a:xfrm>
            <a:off x="0" y="0"/>
            <a:ext cx="14630400" cy="1617600"/>
          </a:xfrm>
          <a:prstGeom prst="rect">
            <a:avLst/>
          </a:prstGeom>
          <a:solidFill>
            <a:srgbClr val="081639"/>
          </a:solidFill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8"/>
          <p:cNvSpPr txBox="1"/>
          <p:nvPr/>
        </p:nvSpPr>
        <p:spPr>
          <a:xfrm>
            <a:off x="715056" y="304296"/>
            <a:ext cx="95919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6DF9D7"/>
                </a:solidFill>
                <a:latin typeface="Poppins"/>
                <a:ea typeface="Poppins"/>
                <a:cs typeface="Poppins"/>
                <a:sym typeface="Poppins"/>
              </a:rPr>
              <a:t>Trabalho 1 – Sistemas de Busca</a:t>
            </a:r>
            <a:endParaRPr b="0" i="0" sz="3400" u="none" cap="none" strike="noStrike">
              <a:solidFill>
                <a:srgbClr val="6DF9D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1" name="Google Shape;281;p38"/>
          <p:cNvSpPr txBox="1"/>
          <p:nvPr/>
        </p:nvSpPr>
        <p:spPr>
          <a:xfrm>
            <a:off x="715050" y="938500"/>
            <a:ext cx="70692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Algoritmo MinMax para o Jogo da Velha</a:t>
            </a:r>
            <a:endParaRPr sz="2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82" name="Google Shape;28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0148" y="350754"/>
            <a:ext cx="2078481" cy="50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0960" y="400519"/>
            <a:ext cx="2317314" cy="405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ce gráfica do usuário, Aplicativo&#10;&#10;Descrição gerada automaticamente" id="284" name="Google Shape;284;p38"/>
          <p:cNvPicPr preferRelativeResize="0"/>
          <p:nvPr/>
        </p:nvPicPr>
        <p:blipFill rotWithShape="1">
          <a:blip r:embed="rId5">
            <a:alphaModFix/>
          </a:blip>
          <a:srcRect b="0" l="0" r="67757" t="0"/>
          <a:stretch/>
        </p:blipFill>
        <p:spPr>
          <a:xfrm>
            <a:off x="13091012" y="44936"/>
            <a:ext cx="1139321" cy="115293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8"/>
          <p:cNvSpPr/>
          <p:nvPr/>
        </p:nvSpPr>
        <p:spPr>
          <a:xfrm>
            <a:off x="785100" y="1782875"/>
            <a:ext cx="5608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12F2B"/>
              </a:buClr>
              <a:buSzPts val="4400"/>
              <a:buFont typeface="Gelasio"/>
              <a:buNone/>
            </a:pPr>
            <a:r>
              <a:rPr b="0" i="0" lang="en-US" sz="4400" u="none" cap="none" strike="noStrike">
                <a:solidFill>
                  <a:srgbClr val="312F2B"/>
                </a:solidFill>
                <a:latin typeface="Gelasio"/>
                <a:ea typeface="Gelasio"/>
                <a:cs typeface="Gelasio"/>
                <a:sym typeface="Gelasio"/>
              </a:rPr>
              <a:t>Testes e Resultados</a:t>
            </a:r>
            <a:endParaRPr b="0" i="0" sz="4400" u="none" cap="none" strike="noStrike"/>
          </a:p>
        </p:txBody>
      </p:sp>
      <p:sp>
        <p:nvSpPr>
          <p:cNvPr id="286" name="Google Shape;286;p38"/>
          <p:cNvSpPr/>
          <p:nvPr/>
        </p:nvSpPr>
        <p:spPr>
          <a:xfrm>
            <a:off x="1889048" y="3123965"/>
            <a:ext cx="28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Gelasio"/>
              <a:buNone/>
            </a:pPr>
            <a:r>
              <a:rPr b="0" i="0" lang="en-US" sz="22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Jogador Escolhe X</a:t>
            </a:r>
            <a:endParaRPr b="0" i="0" sz="2200" u="none" cap="none" strike="noStrike"/>
          </a:p>
        </p:txBody>
      </p:sp>
      <p:sp>
        <p:nvSpPr>
          <p:cNvPr id="287" name="Google Shape;287;p38"/>
          <p:cNvSpPr/>
          <p:nvPr/>
        </p:nvSpPr>
        <p:spPr>
          <a:xfrm>
            <a:off x="785100" y="3528698"/>
            <a:ext cx="3908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IA nunca perde, garantindo 100% de empates ou vitórias</a:t>
            </a:r>
            <a:endParaRPr b="0" i="0" sz="1750" u="none" cap="none" strike="noStrike"/>
          </a:p>
        </p:txBody>
      </p:sp>
      <p:pic>
        <p:nvPicPr>
          <p:cNvPr descr="preencoded.png" id="288" name="Google Shape;288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29678" y="2742287"/>
            <a:ext cx="4571048" cy="38149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9" name="Google Shape;289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27328" y="3382227"/>
            <a:ext cx="335637" cy="35017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8"/>
          <p:cNvSpPr/>
          <p:nvPr/>
        </p:nvSpPr>
        <p:spPr>
          <a:xfrm>
            <a:off x="9937196" y="3123965"/>
            <a:ext cx="28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Gelasio"/>
              <a:buNone/>
            </a:pPr>
            <a:r>
              <a:rPr b="0" i="0" lang="en-US" sz="22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Jogador Escolhe O</a:t>
            </a:r>
            <a:endParaRPr b="0" i="0" sz="2200" u="none" cap="none" strike="noStrike"/>
          </a:p>
        </p:txBody>
      </p:sp>
      <p:sp>
        <p:nvSpPr>
          <p:cNvPr id="291" name="Google Shape;291;p38"/>
          <p:cNvSpPr/>
          <p:nvPr/>
        </p:nvSpPr>
        <p:spPr>
          <a:xfrm>
            <a:off x="9937196" y="3528698"/>
            <a:ext cx="3908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IA joga primeiro com resposta em menos de 1 segundo</a:t>
            </a:r>
            <a:endParaRPr b="0" i="0" sz="1750" u="none" cap="none" strike="noStrike"/>
          </a:p>
        </p:txBody>
      </p:sp>
      <p:pic>
        <p:nvPicPr>
          <p:cNvPr descr="preencoded.png" id="292" name="Google Shape;292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29678" y="2742287"/>
            <a:ext cx="4571048" cy="38149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3" name="Google Shape;293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456178" y="3706867"/>
            <a:ext cx="335637" cy="35017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8"/>
          <p:cNvSpPr/>
          <p:nvPr/>
        </p:nvSpPr>
        <p:spPr>
          <a:xfrm>
            <a:off x="9937196" y="5171871"/>
            <a:ext cx="28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Gelasio"/>
              <a:buNone/>
            </a:pPr>
            <a:r>
              <a:rPr b="0" i="0" lang="en-US" sz="22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Tabuleiro Cheio</a:t>
            </a:r>
            <a:endParaRPr b="0" i="0" sz="2200" u="none" cap="none" strike="noStrike"/>
          </a:p>
        </p:txBody>
      </p:sp>
      <p:sp>
        <p:nvSpPr>
          <p:cNvPr id="295" name="Google Shape;295;p38"/>
          <p:cNvSpPr/>
          <p:nvPr/>
        </p:nvSpPr>
        <p:spPr>
          <a:xfrm>
            <a:off x="9937196" y="5576604"/>
            <a:ext cx="3908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Sistema detecta empate corretamente e exibe mensagem</a:t>
            </a:r>
            <a:endParaRPr b="0" i="0" sz="1750" u="none" cap="none" strike="noStrike"/>
          </a:p>
        </p:txBody>
      </p:sp>
      <p:pic>
        <p:nvPicPr>
          <p:cNvPr descr="preencoded.png" id="296" name="Google Shape;296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29678" y="2742287"/>
            <a:ext cx="4571048" cy="38149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7" name="Google Shape;297;p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067201" y="5567064"/>
            <a:ext cx="335637" cy="35017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8"/>
          <p:cNvSpPr/>
          <p:nvPr/>
        </p:nvSpPr>
        <p:spPr>
          <a:xfrm>
            <a:off x="1889048" y="5171871"/>
            <a:ext cx="28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Gelasio"/>
              <a:buNone/>
            </a:pPr>
            <a:r>
              <a:rPr b="0" i="0" lang="en-US" sz="2200" u="none" cap="none" strike="noStrike">
                <a:solidFill>
                  <a:srgbClr val="272525"/>
                </a:solidFill>
                <a:latin typeface="Gelasio"/>
                <a:ea typeface="Gelasio"/>
                <a:cs typeface="Gelasio"/>
                <a:sym typeface="Gelasio"/>
              </a:rPr>
              <a:t>Vitória Detectada</a:t>
            </a:r>
            <a:endParaRPr b="0" i="0" sz="2200" u="none" cap="none" strike="noStrike"/>
          </a:p>
        </p:txBody>
      </p:sp>
      <p:sp>
        <p:nvSpPr>
          <p:cNvPr id="299" name="Google Shape;299;p38"/>
          <p:cNvSpPr/>
          <p:nvPr/>
        </p:nvSpPr>
        <p:spPr>
          <a:xfrm>
            <a:off x="785100" y="5576604"/>
            <a:ext cx="3908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Sistema identifica e anuncia o vencedor precisamente</a:t>
            </a:r>
            <a:endParaRPr b="0" i="0" sz="1750" u="none" cap="none" strike="noStrike"/>
          </a:p>
        </p:txBody>
      </p:sp>
      <p:pic>
        <p:nvPicPr>
          <p:cNvPr descr="preencoded.png" id="300" name="Google Shape;300;p3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029678" y="2742287"/>
            <a:ext cx="4571048" cy="38149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1" name="Google Shape;301;p3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38351" y="5242424"/>
            <a:ext cx="335637" cy="35017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8"/>
          <p:cNvSpPr/>
          <p:nvPr/>
        </p:nvSpPr>
        <p:spPr>
          <a:xfrm>
            <a:off x="785100" y="6767845"/>
            <a:ext cx="130602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Os testes realizados confirmaram a eficácia do algoritmo MinMax, demonstrando que a IA nunca perde uma partida. Quando joga primeiro, a IA frequentemente consegue vencer se o jogador humano cometer erros. Quando joga segundo, a IA sempre garante pelo menos um empate contra um jogador perfeito.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8" name="Google Shape;30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9"/>
          <p:cNvSpPr/>
          <p:nvPr/>
        </p:nvSpPr>
        <p:spPr>
          <a:xfrm>
            <a:off x="6315615" y="3406056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450"/>
              <a:buFont typeface="DM Sans"/>
              <a:buNone/>
            </a:pPr>
            <a:r>
              <a:rPr b="0" i="0" lang="en-US" sz="445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Problema do Caixeiro Viajante (TSP) com ACO</a:t>
            </a:r>
            <a:endParaRPr b="0" i="0" sz="44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/>
          <p:nvPr/>
        </p:nvSpPr>
        <p:spPr>
          <a:xfrm>
            <a:off x="0" y="0"/>
            <a:ext cx="14630400" cy="1617600"/>
          </a:xfrm>
          <a:prstGeom prst="rect">
            <a:avLst/>
          </a:prstGeom>
          <a:solidFill>
            <a:srgbClr val="081639"/>
          </a:solidFill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0"/>
          <p:cNvSpPr txBox="1"/>
          <p:nvPr/>
        </p:nvSpPr>
        <p:spPr>
          <a:xfrm>
            <a:off x="715056" y="304296"/>
            <a:ext cx="95919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6DF9D7"/>
                </a:solidFill>
                <a:latin typeface="Poppins"/>
                <a:ea typeface="Poppins"/>
                <a:cs typeface="Poppins"/>
                <a:sym typeface="Poppins"/>
              </a:rPr>
              <a:t>Trabalho 2 – M</a:t>
            </a:r>
            <a:r>
              <a:rPr b="1" lang="en-US" sz="3400">
                <a:solidFill>
                  <a:srgbClr val="6DF9D7"/>
                </a:solidFill>
                <a:latin typeface="Poppins"/>
                <a:ea typeface="Poppins"/>
                <a:cs typeface="Poppins"/>
                <a:sym typeface="Poppins"/>
              </a:rPr>
              <a:t>eta-heurísticas</a:t>
            </a:r>
            <a:endParaRPr b="0" i="0" sz="3400" u="none" cap="none" strike="noStrike">
              <a:solidFill>
                <a:srgbClr val="6DF9D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6" name="Google Shape;316;p40"/>
          <p:cNvSpPr txBox="1"/>
          <p:nvPr/>
        </p:nvSpPr>
        <p:spPr>
          <a:xfrm>
            <a:off x="715050" y="938500"/>
            <a:ext cx="7069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Problema do Caixeiro Viajante (TSP) com ACO</a:t>
            </a:r>
            <a:endParaRPr sz="2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17" name="Google Shape;31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0148" y="350754"/>
            <a:ext cx="2078481" cy="50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0960" y="400519"/>
            <a:ext cx="2317314" cy="405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ce gráfica do usuário, Aplicativo&#10;&#10;Descrição gerada automaticamente" id="319" name="Google Shape;319;p40"/>
          <p:cNvPicPr preferRelativeResize="0"/>
          <p:nvPr/>
        </p:nvPicPr>
        <p:blipFill rotWithShape="1">
          <a:blip r:embed="rId5">
            <a:alphaModFix/>
          </a:blip>
          <a:srcRect b="0" l="0" r="67757" t="0"/>
          <a:stretch/>
        </p:blipFill>
        <p:spPr>
          <a:xfrm>
            <a:off x="13091012" y="44936"/>
            <a:ext cx="1139321" cy="115293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0"/>
          <p:cNvSpPr/>
          <p:nvPr/>
        </p:nvSpPr>
        <p:spPr>
          <a:xfrm>
            <a:off x="793790" y="2539960"/>
            <a:ext cx="6271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450"/>
              <a:buFont typeface="DM Sans"/>
              <a:buNone/>
            </a:pPr>
            <a:r>
              <a:rPr b="0" i="0" lang="en-US" sz="445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Desafios e Abordagens</a:t>
            </a:r>
            <a:endParaRPr b="0" i="0" sz="4450" u="none" cap="none" strike="noStrike"/>
          </a:p>
        </p:txBody>
      </p:sp>
      <p:sp>
        <p:nvSpPr>
          <p:cNvPr id="321" name="Google Shape;321;p40"/>
          <p:cNvSpPr/>
          <p:nvPr/>
        </p:nvSpPr>
        <p:spPr>
          <a:xfrm>
            <a:off x="793790" y="3815715"/>
            <a:ext cx="4149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Complexidade Computacional</a:t>
            </a:r>
            <a:endParaRPr b="0" i="0" sz="2200" u="none" cap="none" strike="noStrike"/>
          </a:p>
        </p:txBody>
      </p:sp>
      <p:sp>
        <p:nvSpPr>
          <p:cNvPr id="322" name="Google Shape;322;p40"/>
          <p:cNvSpPr/>
          <p:nvPr/>
        </p:nvSpPr>
        <p:spPr>
          <a:xfrm>
            <a:off x="793790" y="4396859"/>
            <a:ext cx="6244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O TSP é um problema NP-difícil, com soluções que crescem exponencialmente. Isso dificulta encontrar a solução ótima em tempo hábil.</a:t>
            </a:r>
            <a:endParaRPr b="0" i="0" sz="1750" u="none" cap="none" strike="noStrike"/>
          </a:p>
        </p:txBody>
      </p:sp>
      <p:sp>
        <p:nvSpPr>
          <p:cNvPr id="323" name="Google Shape;323;p40"/>
          <p:cNvSpPr/>
          <p:nvPr/>
        </p:nvSpPr>
        <p:spPr>
          <a:xfrm>
            <a:off x="7599521" y="381571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Meta-Heurísticas</a:t>
            </a:r>
            <a:endParaRPr b="0" i="0" sz="2200" u="none" cap="none" strike="noStrike"/>
          </a:p>
        </p:txBody>
      </p:sp>
      <p:sp>
        <p:nvSpPr>
          <p:cNvPr id="324" name="Google Shape;324;p40"/>
          <p:cNvSpPr/>
          <p:nvPr/>
        </p:nvSpPr>
        <p:spPr>
          <a:xfrm>
            <a:off x="7599521" y="4396859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ACO se destaca por equilibrar exploração e explotação, superando abordagens gulosas e de força bruta.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